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2" r:id="rId3"/>
    <p:sldId id="273" r:id="rId4"/>
    <p:sldId id="257" r:id="rId5"/>
    <p:sldId id="274" r:id="rId6"/>
    <p:sldId id="258" r:id="rId7"/>
    <p:sldId id="275" r:id="rId8"/>
    <p:sldId id="266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A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636912"/>
            <a:ext cx="7743852" cy="1470025"/>
          </a:xfrm>
        </p:spPr>
        <p:txBody>
          <a:bodyPr/>
          <a:lstStyle>
            <a:lvl1pPr>
              <a:defRPr>
                <a:solidFill>
                  <a:srgbClr val="3B4A1E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6085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381328"/>
            <a:ext cx="7848872" cy="1689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63" y="112334"/>
            <a:ext cx="7200000" cy="24525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651" y="404664"/>
            <a:ext cx="2389813" cy="19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71B9-FC79-4DE6-99DD-6A3B1C402AF8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942B-3B41-4E12-9422-6CEA36C37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9BD-0522-44EA-83BE-9ED5F7BEA67E}" type="datetimeFigureOut">
              <a:rPr lang="it-IT"/>
              <a:pPr>
                <a:defRPr/>
              </a:pPr>
              <a:t>02/03/2014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5CB1-EBFA-4414-AF90-96F80D85A40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5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57290" y="1600200"/>
            <a:ext cx="7329510" cy="43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71B9-FC79-4DE6-99DD-6A3B1C402AF8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942B-3B41-4E12-9422-6CEA36C37D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4A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DEEP </a:t>
            </a:r>
            <a:r>
              <a:rPr lang="it-IT" dirty="0" smtClean="0"/>
              <a:t>Project </a:t>
            </a:r>
            <a:r>
              <a:rPr lang="it-IT" dirty="0" err="1" smtClean="0"/>
              <a:t>presentation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03/</a:t>
            </a:r>
            <a:r>
              <a:rPr lang="it-IT" dirty="0" err="1" smtClean="0"/>
              <a:t>03</a:t>
            </a:r>
            <a:r>
              <a:rPr lang="it-IT" dirty="0" smtClean="0"/>
              <a:t>/2014 – Caltanissetta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44814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i="1" dirty="0" smtClean="0"/>
              <a:t>Donato </a:t>
            </a:r>
            <a:r>
              <a:rPr lang="it-IT" i="1" dirty="0" err="1" smtClean="0"/>
              <a:t>Bonifazi</a:t>
            </a:r>
            <a:r>
              <a:rPr lang="it-IT" i="1" dirty="0" smtClean="0"/>
              <a:t> – DEEP2 Trial Leader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i="1" dirty="0" smtClean="0"/>
              <a:t>Aurelio Maggio – Trial </a:t>
            </a:r>
            <a:r>
              <a:rPr lang="it-IT" i="1" dirty="0" err="1" smtClean="0"/>
              <a:t>Coordinating</a:t>
            </a:r>
            <a:r>
              <a:rPr lang="it-IT" i="1" dirty="0" smtClean="0"/>
              <a:t> </a:t>
            </a:r>
            <a:r>
              <a:rPr lang="it-IT" i="1" dirty="0" err="1" smtClean="0"/>
              <a:t>Investigator</a:t>
            </a:r>
            <a:endParaRPr lang="it-IT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i="1" dirty="0" smtClean="0"/>
              <a:t>Lorella </a:t>
            </a:r>
            <a:r>
              <a:rPr lang="it-IT" i="1" dirty="0" err="1" smtClean="0"/>
              <a:t>Pitrolo</a:t>
            </a:r>
            <a:r>
              <a:rPr lang="it-IT" i="1" dirty="0" smtClean="0"/>
              <a:t> – </a:t>
            </a:r>
            <a:r>
              <a:rPr lang="it-IT" i="1" dirty="0" err="1" smtClean="0"/>
              <a:t>Principal</a:t>
            </a:r>
            <a:r>
              <a:rPr lang="it-IT" i="1" dirty="0" smtClean="0"/>
              <a:t> </a:t>
            </a:r>
            <a:r>
              <a:rPr lang="it-IT" i="1" dirty="0" err="1" smtClean="0"/>
              <a:t>Investigator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53752"/>
            <a:ext cx="732951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196752"/>
            <a:ext cx="4038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i="1" dirty="0" smtClean="0">
                <a:solidFill>
                  <a:srgbClr val="000000"/>
                </a:solidFill>
              </a:rPr>
              <a:t>Italy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</a:rPr>
              <a:t>11</a:t>
            </a:r>
            <a:r>
              <a:rPr lang="en-US" sz="2400" dirty="0" smtClean="0">
                <a:solidFill>
                  <a:srgbClr val="000000"/>
                </a:solidFill>
              </a:rPr>
              <a:t> centers:  EC approval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</a:rPr>
              <a:t>9</a:t>
            </a:r>
            <a:r>
              <a:rPr lang="en-US" sz="2400" dirty="0" smtClean="0">
                <a:solidFill>
                  <a:srgbClr val="000000"/>
                </a:solidFill>
              </a:rPr>
              <a:t> centers: EC and CA approval 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</a:rPr>
              <a:t>already recruiting centers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</a:p>
          <a:p>
            <a:pPr marL="400050" lvl="1" indent="0"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Palermo Villa Sofia-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Cervello</a:t>
            </a:r>
            <a:endParaRPr lang="en-US" sz="2000" dirty="0" smtClean="0">
              <a:solidFill>
                <a:srgbClr val="000000"/>
              </a:solidFill>
              <a:sym typeface="Wingdings"/>
            </a:endParaRPr>
          </a:p>
          <a:p>
            <a:pPr marL="400050" lvl="1" indent="0"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Napoli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Cardarelli</a:t>
            </a:r>
            <a:endParaRPr lang="en-US" sz="2000" dirty="0" smtClean="0">
              <a:solidFill>
                <a:srgbClr val="000000"/>
              </a:solidFill>
              <a:sym typeface="Wingdings"/>
            </a:endParaRPr>
          </a:p>
          <a:p>
            <a:pPr marL="400050" lvl="1" indent="0"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Modena Az.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Osp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Universitaria</a:t>
            </a:r>
            <a:endParaRPr lang="en-US" sz="2000" dirty="0">
              <a:solidFill>
                <a:srgbClr val="000000"/>
              </a:solidFill>
              <a:sym typeface="Wingding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400" i="1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i="1" dirty="0" smtClean="0">
                <a:solidFill>
                  <a:srgbClr val="000000"/>
                </a:solidFill>
              </a:rPr>
              <a:t>Tunisia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</a:rPr>
              <a:t>EC</a:t>
            </a:r>
            <a:r>
              <a:rPr lang="en-US" sz="2400" dirty="0" smtClean="0">
                <a:solidFill>
                  <a:srgbClr val="000000"/>
                </a:solidFill>
              </a:rPr>
              <a:t> approval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</a:rPr>
              <a:t>CA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approval expected in March 2014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4648200" y="1124744"/>
            <a:ext cx="4038600" cy="492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Expected EC Submission:</a:t>
            </a:r>
            <a:r>
              <a:rPr lang="en-US" sz="2400" dirty="0" smtClean="0">
                <a:solidFill>
                  <a:srgbClr val="00B050"/>
                </a:solidFill>
                <a:sym typeface="Wingdings"/>
              </a:rPr>
              <a:t>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Expected EC/CA Approval:</a:t>
            </a:r>
            <a:r>
              <a:rPr lang="en-US" sz="2400" dirty="0" smtClean="0">
                <a:solidFill>
                  <a:srgbClr val="00B050"/>
                </a:solidFill>
                <a:sym typeface="Wingdings"/>
              </a:rPr>
              <a:t>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657103"/>
              </p:ext>
            </p:extLst>
          </p:nvPr>
        </p:nvGraphicFramePr>
        <p:xfrm>
          <a:off x="4932040" y="4114483"/>
          <a:ext cx="3359696" cy="1676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08112"/>
                <a:gridCol w="2351584"/>
              </a:tblGrid>
              <a:tr h="310833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Greece</a:t>
                      </a:r>
                      <a:endParaRPr lang="it-IT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May</a:t>
                      </a:r>
                      <a:r>
                        <a:rPr lang="it-IT" sz="1600" b="1" dirty="0" smtClean="0"/>
                        <a:t> 2014</a:t>
                      </a:r>
                      <a:endParaRPr lang="it-IT" sz="1600" b="1" dirty="0"/>
                    </a:p>
                  </a:txBody>
                  <a:tcPr anchor="ctr"/>
                </a:tc>
              </a:tr>
              <a:tr h="310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Cyprus</a:t>
                      </a:r>
                      <a:endParaRPr lang="it-IT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Albania</a:t>
                      </a:r>
                      <a:endParaRPr lang="it-IT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Egypt</a:t>
                      </a: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UK</a:t>
                      </a: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7909207"/>
              </p:ext>
            </p:extLst>
          </p:nvPr>
        </p:nvGraphicFramePr>
        <p:xfrm>
          <a:off x="4932040" y="1556792"/>
          <a:ext cx="3358912" cy="1676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08112"/>
                <a:gridCol w="2350800"/>
              </a:tblGrid>
              <a:tr h="324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Greece</a:t>
                      </a:r>
                      <a:endParaRPr lang="it-IT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February</a:t>
                      </a:r>
                      <a:r>
                        <a:rPr lang="it-IT" sz="1600" b="1" dirty="0" smtClean="0"/>
                        <a:t> 2014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Cyprus</a:t>
                      </a:r>
                      <a:endParaRPr lang="it-IT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Albania</a:t>
                      </a:r>
                      <a:endParaRPr lang="it-IT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Egypt</a:t>
                      </a: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UK</a:t>
                      </a: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Goals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Include </a:t>
            </a:r>
            <a:r>
              <a:rPr lang="it-IT" dirty="0" err="1" smtClean="0">
                <a:solidFill>
                  <a:schemeClr val="tx1"/>
                </a:solidFill>
              </a:rPr>
              <a:t>all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patients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within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June</a:t>
            </a:r>
            <a:r>
              <a:rPr lang="it-IT" dirty="0" smtClean="0">
                <a:solidFill>
                  <a:schemeClr val="tx1"/>
                </a:solidFill>
              </a:rPr>
              <a:t> 2014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12 </a:t>
            </a:r>
            <a:r>
              <a:rPr lang="it-IT" dirty="0" err="1" smtClean="0">
                <a:solidFill>
                  <a:schemeClr val="tx1"/>
                </a:solidFill>
              </a:rPr>
              <a:t>months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experimental</a:t>
            </a:r>
            <a:r>
              <a:rPr lang="it-IT" dirty="0" smtClean="0">
                <a:solidFill>
                  <a:schemeClr val="tx1"/>
                </a:solidFill>
              </a:rPr>
              <a:t> treatment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End of trial: </a:t>
            </a:r>
            <a:r>
              <a:rPr lang="it-IT" dirty="0" err="1" smtClean="0">
                <a:solidFill>
                  <a:schemeClr val="tx1"/>
                </a:solidFill>
              </a:rPr>
              <a:t>June</a:t>
            </a:r>
            <a:r>
              <a:rPr lang="it-IT" dirty="0" smtClean="0">
                <a:solidFill>
                  <a:schemeClr val="tx1"/>
                </a:solidFill>
              </a:rPr>
              <a:t> 2015</a:t>
            </a:r>
          </a:p>
          <a:p>
            <a:pPr lvl="2"/>
            <a:endParaRPr lang="it-IT" dirty="0">
              <a:solidFill>
                <a:schemeClr val="tx1"/>
              </a:solidFill>
            </a:endParaRPr>
          </a:p>
          <a:p>
            <a:pPr marL="914400" lvl="2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New </a:t>
            </a:r>
            <a:r>
              <a:rPr lang="it-IT" dirty="0" err="1" smtClean="0">
                <a:solidFill>
                  <a:schemeClr val="tx1"/>
                </a:solidFill>
              </a:rPr>
              <a:t>strenght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will</a:t>
            </a:r>
            <a:r>
              <a:rPr lang="it-IT" dirty="0" smtClean="0">
                <a:solidFill>
                  <a:schemeClr val="tx1"/>
                </a:solidFill>
              </a:rPr>
              <a:t> be </a:t>
            </a:r>
            <a:r>
              <a:rPr lang="it-IT" dirty="0" err="1" smtClean="0">
                <a:solidFill>
                  <a:schemeClr val="tx1"/>
                </a:solidFill>
              </a:rPr>
              <a:t>authorized</a:t>
            </a:r>
            <a:r>
              <a:rPr lang="it-IT" dirty="0" smtClean="0">
                <a:solidFill>
                  <a:schemeClr val="tx1"/>
                </a:solidFill>
              </a:rPr>
              <a:t> in the </a:t>
            </a:r>
            <a:r>
              <a:rPr lang="it-IT" dirty="0" err="1" smtClean="0">
                <a:solidFill>
                  <a:schemeClr val="tx1"/>
                </a:solidFill>
              </a:rPr>
              <a:t>paediatric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population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499992" y="2132856"/>
            <a:ext cx="504056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498846" y="3284984"/>
            <a:ext cx="504056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611560" y="5085184"/>
            <a:ext cx="1368152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1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377" t="14563" r="16794" b="34250"/>
          <a:stretch>
            <a:fillRect/>
          </a:stretch>
        </p:blipFill>
        <p:spPr bwMode="auto">
          <a:xfrm>
            <a:off x="0" y="3691753"/>
            <a:ext cx="4932040" cy="316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DEEP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14391" r="7304" b="6250"/>
          <a:stretch>
            <a:fillRect/>
          </a:stretch>
        </p:blipFill>
        <p:spPr bwMode="auto">
          <a:xfrm>
            <a:off x="4932041" y="1268760"/>
            <a:ext cx="4211960" cy="292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08094" y="4518414"/>
            <a:ext cx="4235906" cy="200693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Composed of </a:t>
            </a:r>
            <a:r>
              <a:rPr lang="en-US" sz="2000" b="1" dirty="0" smtClean="0">
                <a:solidFill>
                  <a:schemeClr val="tx1"/>
                </a:solidFill>
              </a:rPr>
              <a:t>16</a:t>
            </a:r>
            <a:r>
              <a:rPr lang="en-US" sz="2000" dirty="0" smtClean="0">
                <a:solidFill>
                  <a:schemeClr val="tx1"/>
                </a:solidFill>
              </a:rPr>
              <a:t> Partners, from Italy, Greece, Cyprus, Egypt, Germany, The Netherlands, Tunisia, Albania and Canada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0" y="1672208"/>
            <a:ext cx="4788024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solidFill>
                  <a:schemeClr val="tx1"/>
                </a:solidFill>
              </a:rPr>
              <a:t>DEEP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</a:rPr>
              <a:t>multinational</a:t>
            </a:r>
            <a:r>
              <a:rPr lang="it-IT" sz="2400" dirty="0" smtClean="0">
                <a:solidFill>
                  <a:schemeClr val="tx1"/>
                </a:solidFill>
              </a:rPr>
              <a:t>  </a:t>
            </a:r>
            <a:r>
              <a:rPr lang="it-IT" sz="2400" dirty="0" err="1" smtClean="0">
                <a:solidFill>
                  <a:schemeClr val="tx1"/>
                </a:solidFill>
              </a:rPr>
              <a:t>reserch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project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aimed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perform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pharmacokinetics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efficacy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safey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studies</a:t>
            </a:r>
            <a:r>
              <a:rPr lang="it-IT" sz="2400" dirty="0" smtClean="0">
                <a:solidFill>
                  <a:schemeClr val="tx1"/>
                </a:solidFill>
              </a:rPr>
              <a:t> with </a:t>
            </a:r>
            <a:r>
              <a:rPr lang="it-IT" sz="2400" dirty="0" err="1" smtClean="0">
                <a:solidFill>
                  <a:schemeClr val="tx1"/>
                </a:solidFill>
              </a:rPr>
              <a:t>deferiprone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children</a:t>
            </a:r>
            <a:endParaRPr lang="it-IT" sz="2400" dirty="0" smtClean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funded</a:t>
            </a:r>
            <a:r>
              <a:rPr lang="it-IT" sz="2400" dirty="0" smtClean="0">
                <a:solidFill>
                  <a:schemeClr val="tx1"/>
                </a:solidFill>
              </a:rPr>
              <a:t> by the </a:t>
            </a:r>
            <a:r>
              <a:rPr lang="it-IT" sz="2400" dirty="0" err="1" smtClean="0">
                <a:solidFill>
                  <a:schemeClr val="tx1"/>
                </a:solidFill>
              </a:rPr>
              <a:t>European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Commission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within</a:t>
            </a:r>
            <a:r>
              <a:rPr lang="it-IT" sz="2400" dirty="0" smtClean="0">
                <a:solidFill>
                  <a:schemeClr val="tx1"/>
                </a:solidFill>
              </a:rPr>
              <a:t> the 7° Framework Program 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56510" y="4196062"/>
            <a:ext cx="142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1156682"/>
            <a:ext cx="142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Goals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>
                <a:solidFill>
                  <a:schemeClr val="tx1"/>
                </a:solidFill>
              </a:rPr>
              <a:t>to evaluate pharmacokinetics and </a:t>
            </a:r>
            <a:r>
              <a:rPr lang="en-US" dirty="0" err="1" smtClean="0">
                <a:solidFill>
                  <a:schemeClr val="tx1"/>
                </a:solidFill>
              </a:rPr>
              <a:t>pharmacodynamics</a:t>
            </a:r>
            <a:r>
              <a:rPr lang="en-US" dirty="0" smtClean="0">
                <a:solidFill>
                  <a:schemeClr val="tx1"/>
                </a:solidFill>
              </a:rPr>
              <a:t> properties of </a:t>
            </a:r>
            <a:r>
              <a:rPr lang="en-US" dirty="0" err="1" smtClean="0">
                <a:solidFill>
                  <a:schemeClr val="tx1"/>
                </a:solidFill>
              </a:rPr>
              <a:t>deferiprone</a:t>
            </a:r>
            <a:r>
              <a:rPr lang="en-US" dirty="0" smtClean="0">
                <a:solidFill>
                  <a:schemeClr val="tx1"/>
                </a:solidFill>
              </a:rPr>
              <a:t> in children less than 6 years of age	</a:t>
            </a:r>
          </a:p>
          <a:p>
            <a:pPr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DEEP1 </a:t>
            </a:r>
            <a:r>
              <a:rPr lang="en-US" b="1" dirty="0" err="1" smtClean="0">
                <a:solidFill>
                  <a:schemeClr val="tx1"/>
                </a:solidFill>
              </a:rPr>
              <a:t>Paediatric</a:t>
            </a:r>
            <a:r>
              <a:rPr lang="en-US" b="1" dirty="0" smtClean="0">
                <a:solidFill>
                  <a:schemeClr val="tx1"/>
                </a:solidFill>
              </a:rPr>
              <a:t> PK Study</a:t>
            </a:r>
          </a:p>
          <a:p>
            <a:pPr fontAlgn="base"/>
            <a:r>
              <a:rPr lang="en-US" dirty="0" smtClean="0">
                <a:solidFill>
                  <a:schemeClr val="tx1"/>
                </a:solidFill>
              </a:rPr>
              <a:t>to evaluate efficacy and safety of </a:t>
            </a:r>
            <a:r>
              <a:rPr lang="en-US" dirty="0" err="1" smtClean="0">
                <a:solidFill>
                  <a:schemeClr val="tx1"/>
                </a:solidFill>
              </a:rPr>
              <a:t>deferiprone</a:t>
            </a:r>
            <a:r>
              <a:rPr lang="en-US" dirty="0" smtClean="0">
                <a:solidFill>
                  <a:schemeClr val="tx1"/>
                </a:solidFill>
              </a:rPr>
              <a:t> compared to </a:t>
            </a:r>
            <a:r>
              <a:rPr lang="en-US" dirty="0" err="1" smtClean="0">
                <a:solidFill>
                  <a:schemeClr val="tx1"/>
                </a:solidFill>
              </a:rPr>
              <a:t>deferasirox</a:t>
            </a:r>
            <a:r>
              <a:rPr lang="en-US" dirty="0" smtClean="0">
                <a:solidFill>
                  <a:schemeClr val="tx1"/>
                </a:solidFill>
              </a:rPr>
              <a:t> therapy in 1 month to 17 year-old children affected by hereditary </a:t>
            </a:r>
            <a:r>
              <a:rPr lang="en-US" dirty="0" err="1" smtClean="0">
                <a:solidFill>
                  <a:schemeClr val="tx1"/>
                </a:solidFill>
              </a:rPr>
              <a:t>hemoglobinopathies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DEEP2 </a:t>
            </a:r>
            <a:r>
              <a:rPr lang="en-US" b="1" dirty="0" err="1" smtClean="0">
                <a:solidFill>
                  <a:schemeClr val="tx1"/>
                </a:solidFill>
              </a:rPr>
              <a:t>Paediatric</a:t>
            </a:r>
            <a:r>
              <a:rPr lang="en-US" b="1" dirty="0" smtClean="0">
                <a:solidFill>
                  <a:schemeClr val="tx1"/>
                </a:solidFill>
              </a:rPr>
              <a:t> Efficacy/Safety Study</a:t>
            </a:r>
          </a:p>
          <a:p>
            <a:pPr fontAlgn="base"/>
            <a:r>
              <a:rPr lang="en-US" dirty="0" smtClean="0">
                <a:solidFill>
                  <a:schemeClr val="tx1"/>
                </a:solidFill>
              </a:rPr>
              <a:t>to provide long-term safety data by </a:t>
            </a:r>
            <a:r>
              <a:rPr lang="en-US" dirty="0" err="1" smtClean="0">
                <a:solidFill>
                  <a:schemeClr val="tx1"/>
                </a:solidFill>
              </a:rPr>
              <a:t>analysing</a:t>
            </a:r>
            <a:r>
              <a:rPr lang="en-US" dirty="0" smtClean="0">
                <a:solidFill>
                  <a:schemeClr val="tx1"/>
                </a:solidFill>
              </a:rPr>
              <a:t> all events potentially related to </a:t>
            </a:r>
            <a:r>
              <a:rPr lang="en-US" dirty="0" err="1" smtClean="0">
                <a:solidFill>
                  <a:schemeClr val="tx1"/>
                </a:solidFill>
              </a:rPr>
              <a:t>deferiprone</a:t>
            </a:r>
            <a:r>
              <a:rPr lang="en-US" dirty="0" smtClean="0">
                <a:solidFill>
                  <a:schemeClr val="tx1"/>
                </a:solidFill>
              </a:rPr>
              <a:t> use (alone or in combination with </a:t>
            </a:r>
            <a:r>
              <a:rPr lang="en-US" dirty="0" err="1" smtClean="0">
                <a:solidFill>
                  <a:schemeClr val="tx1"/>
                </a:solidFill>
              </a:rPr>
              <a:t>deferoxamine</a:t>
            </a:r>
            <a:r>
              <a:rPr lang="en-US" dirty="0" smtClean="0">
                <a:solidFill>
                  <a:schemeClr val="tx1"/>
                </a:solidFill>
              </a:rPr>
              <a:t>) in children observed in a time frame of 3 years of clinical practice	</a:t>
            </a:r>
          </a:p>
          <a:p>
            <a:pPr fontAlgn="base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DEEP3 </a:t>
            </a:r>
            <a:r>
              <a:rPr lang="en-US" b="1" dirty="0" err="1" smtClean="0">
                <a:solidFill>
                  <a:schemeClr val="tx1"/>
                </a:solidFill>
              </a:rPr>
              <a:t>Paediatric</a:t>
            </a:r>
            <a:r>
              <a:rPr lang="en-US" b="1" dirty="0" smtClean="0">
                <a:solidFill>
                  <a:schemeClr val="tx1"/>
                </a:solidFill>
              </a:rPr>
              <a:t> long term safety Study</a:t>
            </a:r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403648" y="2636912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403648" y="3861048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403648" y="5301208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uvola 3"/>
          <p:cNvSpPr/>
          <p:nvPr/>
        </p:nvSpPr>
        <p:spPr>
          <a:xfrm>
            <a:off x="1763688" y="3260708"/>
            <a:ext cx="5472608" cy="1008112"/>
          </a:xfrm>
          <a:prstGeom prst="cloud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03848" y="571852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u="sng" dirty="0" err="1" smtClean="0"/>
              <a:t>According</a:t>
            </a:r>
            <a:r>
              <a:rPr lang="it-IT" u="sng" dirty="0" smtClean="0"/>
              <a:t> to a </a:t>
            </a:r>
            <a:r>
              <a:rPr lang="it-IT" u="sng" dirty="0" err="1" smtClean="0"/>
              <a:t>Paediatric</a:t>
            </a:r>
            <a:r>
              <a:rPr lang="it-IT" u="sng" dirty="0" smtClean="0"/>
              <a:t> </a:t>
            </a:r>
            <a:r>
              <a:rPr lang="it-IT" u="sng" dirty="0" err="1" smtClean="0"/>
              <a:t>Investigational</a:t>
            </a:r>
            <a:r>
              <a:rPr lang="it-IT" u="sng" dirty="0" smtClean="0"/>
              <a:t> Plan (PIP) </a:t>
            </a:r>
            <a:r>
              <a:rPr lang="it-IT" u="sng" dirty="0" err="1" smtClean="0"/>
              <a:t>approved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DEEP-2 (</a:t>
            </a:r>
            <a:r>
              <a:rPr lang="en-US" sz="3600" b="1" dirty="0" err="1">
                <a:solidFill>
                  <a:schemeClr val="tx1"/>
                </a:solidFill>
              </a:rPr>
              <a:t>EudraCT</a:t>
            </a:r>
            <a:r>
              <a:rPr lang="en-US" sz="3600" b="1" dirty="0">
                <a:solidFill>
                  <a:schemeClr val="tx1"/>
                </a:solidFill>
              </a:rPr>
              <a:t> 2012-000353-31)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1357290" y="1600201"/>
            <a:ext cx="7329510" cy="2116832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</a:rPr>
              <a:t>Multicentre, </a:t>
            </a:r>
            <a:r>
              <a:rPr lang="en-US" sz="2400" b="1" dirty="0" err="1">
                <a:solidFill>
                  <a:schemeClr val="accent2"/>
                </a:solidFill>
              </a:rPr>
              <a:t>randomised</a:t>
            </a:r>
            <a:r>
              <a:rPr lang="en-US" sz="2400" b="1" dirty="0">
                <a:solidFill>
                  <a:schemeClr val="accent2"/>
                </a:solidFill>
              </a:rPr>
              <a:t>, open label, non-inferiority active-controlled trial to evaluate the efficacy and safety of </a:t>
            </a:r>
            <a:r>
              <a:rPr lang="en-US" sz="2400" b="1" dirty="0" err="1">
                <a:solidFill>
                  <a:schemeClr val="accent2"/>
                </a:solidFill>
              </a:rPr>
              <a:t>deferiprone</a:t>
            </a:r>
            <a:r>
              <a:rPr lang="en-US" sz="2400" b="1" dirty="0">
                <a:solidFill>
                  <a:schemeClr val="accent2"/>
                </a:solidFill>
              </a:rPr>
              <a:t> compared to </a:t>
            </a:r>
            <a:r>
              <a:rPr lang="en-US" sz="2400" b="1" dirty="0" err="1">
                <a:solidFill>
                  <a:schemeClr val="accent2"/>
                </a:solidFill>
              </a:rPr>
              <a:t>deferasirox</a:t>
            </a:r>
            <a:r>
              <a:rPr lang="en-US" sz="2400" b="1" dirty="0">
                <a:solidFill>
                  <a:schemeClr val="accent2"/>
                </a:solidFill>
              </a:rPr>
              <a:t> in </a:t>
            </a:r>
            <a:r>
              <a:rPr lang="en-US" sz="2400" b="1" dirty="0" err="1">
                <a:solidFill>
                  <a:schemeClr val="accent2"/>
                </a:solidFill>
              </a:rPr>
              <a:t>paediatric</a:t>
            </a:r>
            <a:r>
              <a:rPr lang="en-US" sz="2400" b="1" dirty="0">
                <a:solidFill>
                  <a:schemeClr val="accent2"/>
                </a:solidFill>
              </a:rPr>
              <a:t> patients aged from 1 month to less than 18 years affected by transfusion dependent </a:t>
            </a:r>
            <a:r>
              <a:rPr lang="en-US" sz="2400" b="1" dirty="0" err="1">
                <a:solidFill>
                  <a:schemeClr val="accent2"/>
                </a:solidFill>
              </a:rPr>
              <a:t>haemoglobinopathies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57289" y="4077072"/>
            <a:ext cx="7296109" cy="19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GB" sz="2400" i="1" dirty="0"/>
              <a:t>Phase III study, providing efficacy and safety data after one year treatment with DFP and DFX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7877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DEEP2 </a:t>
            </a:r>
            <a:r>
              <a:rPr lang="it-IT" dirty="0" err="1" smtClean="0"/>
              <a:t>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u="sng" dirty="0" err="1" smtClean="0">
                <a:solidFill>
                  <a:schemeClr val="tx1"/>
                </a:solidFill>
              </a:rPr>
              <a:t>Population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</a:rPr>
              <a:t>	344 </a:t>
            </a:r>
            <a:r>
              <a:rPr lang="en-US" dirty="0" smtClean="0">
                <a:solidFill>
                  <a:schemeClr val="tx1"/>
                </a:solidFill>
              </a:rPr>
              <a:t>iron </a:t>
            </a:r>
            <a:r>
              <a:rPr lang="en-US" dirty="0" err="1" smtClean="0">
                <a:solidFill>
                  <a:schemeClr val="tx1"/>
                </a:solidFill>
              </a:rPr>
              <a:t>chelator</a:t>
            </a:r>
            <a:r>
              <a:rPr lang="en-US" dirty="0" smtClean="0">
                <a:solidFill>
                  <a:schemeClr val="tx1"/>
                </a:solidFill>
              </a:rPr>
              <a:t>-naïve and non naïve </a:t>
            </a:r>
            <a:r>
              <a:rPr lang="en-US" dirty="0" err="1" smtClean="0">
                <a:solidFill>
                  <a:schemeClr val="tx1"/>
                </a:solidFill>
              </a:rPr>
              <a:t>paediatric</a:t>
            </a:r>
            <a:r>
              <a:rPr lang="en-US" dirty="0" smtClean="0">
                <a:solidFill>
                  <a:schemeClr val="tx1"/>
                </a:solidFill>
              </a:rPr>
              <a:t> patients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both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genders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aged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between</a:t>
            </a:r>
            <a:r>
              <a:rPr lang="it-IT" dirty="0" smtClean="0">
                <a:solidFill>
                  <a:schemeClr val="tx1"/>
                </a:solidFill>
              </a:rPr>
              <a:t> 1 </a:t>
            </a:r>
            <a:r>
              <a:rPr lang="it-IT" dirty="0" err="1" smtClean="0">
                <a:solidFill>
                  <a:schemeClr val="tx1"/>
                </a:solidFill>
              </a:rPr>
              <a:t>months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less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than</a:t>
            </a:r>
            <a:r>
              <a:rPr lang="it-IT" dirty="0" smtClean="0">
                <a:solidFill>
                  <a:schemeClr val="tx1"/>
                </a:solidFill>
              </a:rPr>
              <a:t> 18 </a:t>
            </a:r>
            <a:r>
              <a:rPr lang="it-IT" dirty="0" err="1" smtClean="0">
                <a:solidFill>
                  <a:schemeClr val="tx1"/>
                </a:solidFill>
              </a:rPr>
              <a:t>years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randomized</a:t>
            </a:r>
            <a:r>
              <a:rPr lang="it-IT" dirty="0" smtClean="0">
                <a:solidFill>
                  <a:schemeClr val="tx1"/>
                </a:solidFill>
              </a:rPr>
              <a:t> 1:</a:t>
            </a:r>
            <a:r>
              <a:rPr lang="it-IT" dirty="0" err="1" smtClean="0">
                <a:solidFill>
                  <a:schemeClr val="tx1"/>
                </a:solidFill>
              </a:rPr>
              <a:t>1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one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two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groups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(DFP/DFX) to ensure at least 310 evaluable patients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taking into account a possible dropout rate 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b="1" u="sng" dirty="0" err="1" smtClean="0">
                <a:solidFill>
                  <a:schemeClr val="tx1"/>
                </a:solidFill>
              </a:rPr>
              <a:t>Duration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13-14 </a:t>
            </a:r>
            <a:r>
              <a:rPr lang="it-IT" dirty="0" err="1" smtClean="0">
                <a:solidFill>
                  <a:schemeClr val="tx1"/>
                </a:solidFill>
              </a:rPr>
              <a:t>months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b="1" u="sng" dirty="0" smtClean="0">
                <a:solidFill>
                  <a:schemeClr val="tx1"/>
                </a:solidFill>
              </a:rPr>
              <a:t>Design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multicentre</a:t>
            </a:r>
            <a:r>
              <a:rPr lang="en-US" dirty="0" smtClean="0">
                <a:solidFill>
                  <a:schemeClr val="tx1"/>
                </a:solidFill>
              </a:rPr>
              <a:t>, randomized, open label, active comparator controlled, parallel group trial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it-IT" b="1" u="sng" dirty="0" err="1" smtClean="0">
                <a:solidFill>
                  <a:schemeClr val="tx1"/>
                </a:solidFill>
              </a:rPr>
              <a:t>Objectives</a:t>
            </a:r>
            <a:r>
              <a:rPr lang="it-IT" b="1" u="sng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t-IT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to assess the non-inferiority of DFP compared to DFX in terms of changes of ferritin levels and heart iron concentration</a:t>
            </a:r>
          </a:p>
          <a:p>
            <a:pPr>
              <a:buNone/>
            </a:pPr>
            <a:endParaRPr lang="it-IT" b="1" u="sng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DEEP-2 </a:t>
            </a:r>
            <a:r>
              <a:rPr lang="it-IT" b="1" dirty="0" err="1">
                <a:solidFill>
                  <a:schemeClr val="tx1"/>
                </a:solidFill>
              </a:rPr>
              <a:t>sites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762822"/>
              </p:ext>
            </p:extLst>
          </p:nvPr>
        </p:nvGraphicFramePr>
        <p:xfrm>
          <a:off x="755576" y="1195610"/>
          <a:ext cx="7632848" cy="4681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5832648"/>
              </a:tblGrid>
              <a:tr h="36515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Country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Recruitment Sites</a:t>
                      </a:r>
                      <a:endParaRPr lang="de-DE" dirty="0"/>
                    </a:p>
                  </a:txBody>
                  <a:tcPr anchor="ctr"/>
                </a:tc>
              </a:tr>
              <a:tr h="639022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Italy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12</a:t>
                      </a:r>
                      <a:r>
                        <a:rPr lang="de-DE" dirty="0" smtClean="0"/>
                        <a:t> (</a:t>
                      </a:r>
                      <a:r>
                        <a:rPr lang="it-IT" dirty="0" smtClean="0"/>
                        <a:t>2 x Palermo, </a:t>
                      </a:r>
                      <a:r>
                        <a:rPr lang="it-IT" b="0" dirty="0" smtClean="0"/>
                        <a:t>Padova</a:t>
                      </a:r>
                      <a:r>
                        <a:rPr lang="it-IT" dirty="0" smtClean="0"/>
                        <a:t>, Bari, Napoli, Cosenza, Lentini, Modena, Sassari, Cagliari, Firenze, Catania</a:t>
                      </a:r>
                      <a:r>
                        <a:rPr lang="de-DE" dirty="0" smtClean="0"/>
                        <a:t>)</a:t>
                      </a:r>
                      <a:endParaRPr lang="it-IT" dirty="0" smtClean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Egypt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Cairo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Greece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(Athens)</a:t>
                      </a:r>
                      <a:endParaRPr lang="de-DE" dirty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Albania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(Tirana)</a:t>
                      </a:r>
                      <a:endParaRPr lang="de-DE" dirty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Cyprus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(Nicosia)</a:t>
                      </a:r>
                      <a:endParaRPr lang="de-DE" dirty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Tunisia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(Tunis)</a:t>
                      </a:r>
                      <a:endParaRPr lang="de-DE" dirty="0"/>
                    </a:p>
                  </a:txBody>
                  <a:tcPr anchor="ctr"/>
                </a:tc>
              </a:tr>
              <a:tr h="612637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UK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</a:t>
                      </a:r>
                      <a:r>
                        <a:rPr lang="de-DE" dirty="0" smtClean="0"/>
                        <a:t> (London)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3" descr="C:\Dokumente und Einstellungen\botzensn\Lokale Einstellungen\Temporary Internet Files\Content.IE5\MQ035VGZ\MC900001219[1].wmf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824" y="1700808"/>
            <a:ext cx="431800" cy="287338"/>
          </a:xfrm>
          <a:noFill/>
          <a:ln w="3175">
            <a:solidFill>
              <a:schemeClr val="tx1"/>
            </a:solidFill>
          </a:ln>
        </p:spPr>
      </p:pic>
      <p:pic>
        <p:nvPicPr>
          <p:cNvPr id="18" name="Picture 4" descr="C:\Dokumente und Einstellungen\botzensn\Lokale Einstellungen\Temporary Internet Files\Content.IE5\42WP0TWJ\MP9003626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824" y="2348880"/>
            <a:ext cx="4318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Dokumente und Einstellungen\botzensn\Lokale Einstellungen\Temporary Internet Files\Content.IE5\MQ035VGZ\MP900362684[1]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824" y="2968651"/>
            <a:ext cx="4318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" descr="C:\Dokumente und Einstellungen\botzensn\Lokale Einstellungen\Temporary Internet Files\Content.IE5\2XCAEABG\MP900362593[1]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824" y="3586834"/>
            <a:ext cx="4318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" descr="C:\Dokumente und Einstellungen\botzensn\Lokale Einstellungen\Temporary Internet Files\Content.IE5\46MO3V5O\MP900362654[1]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824" y="4206605"/>
            <a:ext cx="4318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Immagine 21" descr="flags_of_Tunisi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724" y="4824789"/>
            <a:ext cx="432000" cy="28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5443637"/>
            <a:ext cx="432000" cy="279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781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-27384"/>
            <a:ext cx="7329510" cy="864468"/>
          </a:xfrm>
        </p:spPr>
        <p:txBody>
          <a:bodyPr/>
          <a:lstStyle/>
          <a:p>
            <a:r>
              <a:rPr lang="it-IT" dirty="0" smtClean="0"/>
              <a:t>Trial design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14824" y="910109"/>
            <a:ext cx="2881312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assessed for eligibility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(n &gt;= </a:t>
            </a:r>
            <a:r>
              <a:rPr lang="en-GB" dirty="0" smtClean="0">
                <a:solidFill>
                  <a:schemeClr val="bg1"/>
                </a:solidFill>
              </a:rPr>
              <a:t>344)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>
            <a:endCxn id="12" idx="0"/>
          </p:cNvCxnSpPr>
          <p:nvPr/>
        </p:nvCxnSpPr>
        <p:spPr>
          <a:xfrm>
            <a:off x="4389120" y="1504095"/>
            <a:ext cx="3493" cy="1204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916238" y="1700610"/>
            <a:ext cx="287972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randomized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(n = </a:t>
            </a:r>
            <a:r>
              <a:rPr lang="en-GB" dirty="0" smtClean="0">
                <a:solidFill>
                  <a:schemeClr val="bg1"/>
                </a:solidFill>
              </a:rPr>
              <a:t>344)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979613" y="2492375"/>
            <a:ext cx="4752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95288" y="2781300"/>
            <a:ext cx="3024187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allocated to DFP (n = </a:t>
            </a:r>
            <a:r>
              <a:rPr lang="en-GB" dirty="0" smtClean="0">
                <a:solidFill>
                  <a:schemeClr val="bg1"/>
                </a:solidFill>
              </a:rPr>
              <a:t>172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75-100 mg/kg/day </a:t>
            </a:r>
            <a:r>
              <a:rPr lang="en-US" sz="1600" b="1" dirty="0">
                <a:solidFill>
                  <a:schemeClr val="bg1"/>
                </a:solidFill>
              </a:rPr>
              <a:t>liquid formulation for seven days per </a:t>
            </a:r>
            <a:r>
              <a:rPr lang="en-US" sz="1600" b="1" dirty="0" smtClean="0">
                <a:solidFill>
                  <a:schemeClr val="bg1"/>
                </a:solidFill>
              </a:rPr>
              <a:t>week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NEW STRENGHT 80 mg/ml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endCxn id="8" idx="0"/>
          </p:cNvCxnSpPr>
          <p:nvPr/>
        </p:nvCxnSpPr>
        <p:spPr>
          <a:xfrm rot="5400000">
            <a:off x="1801019" y="2601119"/>
            <a:ext cx="2873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6587331" y="2636044"/>
            <a:ext cx="2889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64163" y="2781300"/>
            <a:ext cx="3168650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allocated to </a:t>
            </a:r>
            <a:r>
              <a:rPr lang="en-GB" dirty="0" smtClean="0">
                <a:solidFill>
                  <a:schemeClr val="bg1"/>
                </a:solidFill>
              </a:rPr>
              <a:t>DFX </a:t>
            </a:r>
            <a:r>
              <a:rPr lang="en-GB" dirty="0">
                <a:solidFill>
                  <a:schemeClr val="bg1"/>
                </a:solidFill>
              </a:rPr>
              <a:t>(n = </a:t>
            </a:r>
            <a:r>
              <a:rPr lang="en-GB" dirty="0" smtClean="0">
                <a:solidFill>
                  <a:schemeClr val="bg1"/>
                </a:solidFill>
              </a:rPr>
              <a:t>172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20-40 mg/Kg/day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492500" y="2708275"/>
            <a:ext cx="1800225" cy="360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Allocation</a:t>
            </a:r>
          </a:p>
        </p:txBody>
      </p:sp>
      <p:cxnSp>
        <p:nvCxnSpPr>
          <p:cNvPr id="13" name="Connettore 2 12"/>
          <p:cNvCxnSpPr>
            <a:endCxn id="15" idx="0"/>
          </p:cNvCxnSpPr>
          <p:nvPr/>
        </p:nvCxnSpPr>
        <p:spPr>
          <a:xfrm rot="5400000">
            <a:off x="1368425" y="4760913"/>
            <a:ext cx="12239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6193631" y="4688682"/>
            <a:ext cx="1222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9750" y="5373688"/>
            <a:ext cx="28797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to be analysed (n = </a:t>
            </a:r>
            <a:r>
              <a:rPr lang="en-GB" dirty="0" smtClean="0">
                <a:solidFill>
                  <a:schemeClr val="bg1"/>
                </a:solidFill>
              </a:rPr>
              <a:t>155)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492500" y="4221163"/>
            <a:ext cx="1800225" cy="360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Follow-up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19475" y="4941888"/>
            <a:ext cx="1800225" cy="358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Analysis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331913" y="4581525"/>
            <a:ext cx="1530350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Drop-out 10%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156325" y="4581525"/>
            <a:ext cx="1530350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2060"/>
                </a:solidFill>
                <a:latin typeface="+mn-lt"/>
              </a:rPr>
              <a:t>Drop-out 10%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364163" y="5373688"/>
            <a:ext cx="28797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Pts to be analysed (n = </a:t>
            </a:r>
            <a:r>
              <a:rPr lang="en-GB" dirty="0" smtClean="0">
                <a:solidFill>
                  <a:schemeClr val="bg1"/>
                </a:solidFill>
              </a:rPr>
              <a:t>155)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Esplosione 1 28"/>
          <p:cNvSpPr/>
          <p:nvPr/>
        </p:nvSpPr>
        <p:spPr>
          <a:xfrm>
            <a:off x="35496" y="3429000"/>
            <a:ext cx="3816424" cy="1081161"/>
          </a:xfrm>
          <a:prstGeom prst="irregularSeal1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329784" y="1067587"/>
            <a:ext cx="2713782" cy="96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Excluded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Not meeting inclusion criteria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Declined to participate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Other reasons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4389120" y="1583140"/>
            <a:ext cx="1943441" cy="2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3" y="1340768"/>
            <a:ext cx="3312369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Visit schedule and evaluations</a:t>
            </a:r>
            <a:endParaRPr lang="it-IT" sz="3600" dirty="0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361186"/>
              </p:ext>
            </p:extLst>
          </p:nvPr>
        </p:nvGraphicFramePr>
        <p:xfrm>
          <a:off x="3447744" y="20337"/>
          <a:ext cx="5696256" cy="677216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335049"/>
                <a:gridCol w="504056"/>
                <a:gridCol w="180000"/>
                <a:gridCol w="432048"/>
                <a:gridCol w="475933"/>
                <a:gridCol w="180000"/>
                <a:gridCol w="180000"/>
                <a:gridCol w="180000"/>
                <a:gridCol w="180000"/>
                <a:gridCol w="180000"/>
                <a:gridCol w="180000"/>
                <a:gridCol w="216000"/>
                <a:gridCol w="216000"/>
                <a:gridCol w="216000"/>
                <a:gridCol w="216024"/>
                <a:gridCol w="216000"/>
                <a:gridCol w="216000"/>
                <a:gridCol w="393146"/>
              </a:tblGrid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Run in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Treatment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Day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Baseline</a:t>
                      </a:r>
                      <a:endParaRPr lang="it-IT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Day 0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Month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43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      Screening</a:t>
                      </a:r>
                      <a:endParaRPr lang="it-IT" sz="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-28→-8          -7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washout</a:t>
                      </a:r>
                      <a:endParaRPr lang="it-IT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-6→-1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3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5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6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7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8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9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10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11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12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13</a:t>
                      </a:r>
                      <a:endParaRPr lang="it-IT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Follow-up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Visit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5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</a:t>
                      </a:r>
                      <a:endParaRPr lang="it-IT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16</a:t>
                      </a:r>
                      <a:endParaRPr lang="it-IT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Demographic characteristics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Randomization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Informed consent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Inclusion/exclusion criteria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Pregnancy test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Physical examination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334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Medical history and current medical conditions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Pharmacokinetics</a:t>
                      </a:r>
                      <a:r>
                        <a:rPr lang="en-GB" sz="1000" baseline="300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it-IT" sz="10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Vital signs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Liver function history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Heart function history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Liver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MRI</a:t>
                      </a:r>
                      <a:r>
                        <a:rPr lang="en-GB" sz="1000" baseline="300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Serum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</a:rPr>
                        <a:t>Ferritin</a:t>
                      </a: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baseline="300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ECG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Cardiac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MRI T2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Urinalysis 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Renal </a:t>
                      </a:r>
                      <a:r>
                        <a:rPr lang="en-GB" sz="1000" dirty="0" smtClean="0">
                          <a:effectLst/>
                        </a:rPr>
                        <a:t>function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Haemoglobin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Neutrophil </a:t>
                      </a:r>
                      <a:r>
                        <a:rPr lang="en-GB" sz="1000" dirty="0" smtClean="0">
                          <a:effectLst/>
                        </a:rPr>
                        <a:t>count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Hepatitis serology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81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Haematology/</a:t>
                      </a:r>
                      <a:endParaRPr lang="it-IT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Biochemistry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250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Ocular and audiometric </a:t>
                      </a:r>
                      <a:r>
                        <a:rPr lang="en-GB" sz="1000" dirty="0" smtClean="0">
                          <a:effectLst/>
                        </a:rPr>
                        <a:t>test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Concomitant medications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Medical events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Adverse events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Body height/weight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Pubertal staging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911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Compliance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X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CHQ questionnaire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  <a:tr h="167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Healthcare</a:t>
                      </a:r>
                      <a:r>
                        <a:rPr lang="fr-FR" sz="1000" dirty="0" smtClean="0">
                          <a:effectLst/>
                        </a:rPr>
                        <a:t> </a:t>
                      </a:r>
                      <a:r>
                        <a:rPr lang="en-GB" sz="1000" noProof="0" dirty="0" smtClean="0">
                          <a:effectLst/>
                        </a:rPr>
                        <a:t>Resources</a:t>
                      </a:r>
                      <a:r>
                        <a:rPr lang="fr-FR" sz="1000" dirty="0" smtClean="0">
                          <a:effectLst/>
                        </a:rPr>
                        <a:t> 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X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85" marR="24785" marT="0" marB="0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7503" y="2529478"/>
            <a:ext cx="3312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*= </a:t>
            </a:r>
            <a:r>
              <a:rPr lang="it-IT" sz="1200" b="1" dirty="0" err="1" smtClean="0"/>
              <a:t>Centralized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evaluation</a:t>
            </a:r>
            <a:endParaRPr lang="it-IT" sz="1200" b="1" dirty="0" smtClean="0"/>
          </a:p>
          <a:p>
            <a:endParaRPr lang="it-IT" sz="1200" b="1" dirty="0" smtClean="0"/>
          </a:p>
          <a:p>
            <a:pPr lvl="0"/>
            <a:r>
              <a:rPr lang="it-IT" sz="1200" b="1" dirty="0" smtClean="0"/>
              <a:t>	</a:t>
            </a:r>
            <a:r>
              <a:rPr lang="en-GB" sz="1200" b="1" u="sng" dirty="0">
                <a:solidFill>
                  <a:srgbClr val="3B4A1E"/>
                </a:solidFill>
              </a:rPr>
              <a:t>Pharmacokinetic</a:t>
            </a:r>
          </a:p>
          <a:p>
            <a:pPr lvl="0"/>
            <a:r>
              <a:rPr lang="en-GB" sz="1200" b="1" dirty="0">
                <a:cs typeface="Arial" panose="020B0604020202020204" pitchFamily="34" charset="0"/>
              </a:rPr>
              <a:t>             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Leiden/Amsterdam </a:t>
            </a:r>
            <a:r>
              <a:rPr lang="en-GB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Center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 for Drug Research (LACDR), Leiden, The Netherlands</a:t>
            </a:r>
            <a:endParaRPr lang="it-IT" sz="1200" dirty="0"/>
          </a:p>
          <a:p>
            <a:pPr lvl="0" algn="ctr"/>
            <a:r>
              <a:rPr lang="it-IT" sz="1200" b="1" u="sng" dirty="0" err="1" smtClean="0">
                <a:solidFill>
                  <a:srgbClr val="3B4A1E"/>
                </a:solidFill>
              </a:rPr>
              <a:t>Liver</a:t>
            </a:r>
            <a:r>
              <a:rPr lang="it-IT" sz="1200" b="1" u="sng" dirty="0" smtClean="0">
                <a:solidFill>
                  <a:srgbClr val="3B4A1E"/>
                </a:solidFill>
              </a:rPr>
              <a:t> &amp;</a:t>
            </a:r>
            <a:r>
              <a:rPr lang="it-IT" sz="1200" b="1" u="sng" dirty="0" err="1" smtClean="0">
                <a:solidFill>
                  <a:srgbClr val="3B4A1E"/>
                </a:solidFill>
              </a:rPr>
              <a:t>Cardiac</a:t>
            </a:r>
            <a:r>
              <a:rPr lang="it-IT" sz="1200" b="1" u="sng" dirty="0" smtClean="0">
                <a:solidFill>
                  <a:srgbClr val="3B4A1E"/>
                </a:solidFill>
              </a:rPr>
              <a:t> MRI </a:t>
            </a:r>
          </a:p>
          <a:p>
            <a:pPr lvl="0"/>
            <a:r>
              <a:rPr lang="en-GB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MRI 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Centre, </a:t>
            </a:r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Resonance 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Health </a:t>
            </a:r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Ltd, Perth, Australia</a:t>
            </a:r>
            <a:endParaRPr lang="en-GB" sz="1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200" b="1" dirty="0" smtClean="0"/>
              <a:t>	</a:t>
            </a:r>
            <a:r>
              <a:rPr lang="it-IT" sz="1200" b="1" u="sng" dirty="0" err="1">
                <a:solidFill>
                  <a:srgbClr val="3B4A1E"/>
                </a:solidFill>
              </a:rPr>
              <a:t>Centralized</a:t>
            </a:r>
            <a:r>
              <a:rPr lang="it-IT" sz="1200" b="1" u="sng" dirty="0">
                <a:solidFill>
                  <a:srgbClr val="3B4A1E"/>
                </a:solidFill>
              </a:rPr>
              <a:t> </a:t>
            </a:r>
            <a:r>
              <a:rPr lang="it-IT" sz="1200" b="1" u="sng" dirty="0" err="1">
                <a:solidFill>
                  <a:srgbClr val="3B4A1E"/>
                </a:solidFill>
              </a:rPr>
              <a:t>serum</a:t>
            </a:r>
            <a:r>
              <a:rPr lang="it-IT" sz="1200" b="1" u="sng" dirty="0">
                <a:solidFill>
                  <a:srgbClr val="3B4A1E"/>
                </a:solidFill>
              </a:rPr>
              <a:t> </a:t>
            </a:r>
            <a:r>
              <a:rPr lang="it-IT" sz="1200" b="1" u="sng" dirty="0" err="1">
                <a:solidFill>
                  <a:srgbClr val="3B4A1E"/>
                </a:solidFill>
              </a:rPr>
              <a:t>ferritin</a:t>
            </a:r>
            <a:endParaRPr lang="it-IT" sz="1200" b="1" u="sng" dirty="0">
              <a:solidFill>
                <a:srgbClr val="3B4A1E"/>
              </a:solidFill>
            </a:endParaRPr>
          </a:p>
          <a:p>
            <a:pPr lvl="0"/>
            <a:r>
              <a:rPr lang="en-GB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Ferritin 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Evaluation </a:t>
            </a:r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Centre, Palermo, Italy</a:t>
            </a:r>
          </a:p>
          <a:p>
            <a:pPr lvl="0"/>
            <a:r>
              <a:rPr lang="en-GB" sz="1200" b="1" dirty="0" smtClean="0">
                <a:cs typeface="Arial" panose="020B0604020202020204" pitchFamily="34" charset="0"/>
              </a:rPr>
              <a:t>	</a:t>
            </a:r>
            <a:endParaRPr lang="it-IT" sz="1200" b="1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79512" y="3212976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79512" y="371703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79512" y="4293096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endCxn id="3" idx="3"/>
          </p:cNvCxnSpPr>
          <p:nvPr/>
        </p:nvCxnSpPr>
        <p:spPr>
          <a:xfrm flipV="1">
            <a:off x="2774462" y="3591307"/>
            <a:ext cx="645410" cy="566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411760" y="3591307"/>
            <a:ext cx="936104" cy="269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411760" y="3429001"/>
            <a:ext cx="936104" cy="162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2195736" y="2758075"/>
            <a:ext cx="1152128" cy="310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8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 bwMode="auto">
          <a:xfrm>
            <a:off x="252413" y="1557338"/>
            <a:ext cx="8626475" cy="5030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289583" y="1811754"/>
            <a:ext cx="8520705" cy="4712893"/>
            <a:chOff x="289583" y="1811754"/>
            <a:chExt cx="8520705" cy="4712893"/>
          </a:xfrm>
        </p:grpSpPr>
        <p:sp>
          <p:nvSpPr>
            <p:cNvPr id="5137" name="Ovale 308"/>
            <p:cNvSpPr>
              <a:spLocks noChangeArrowheads="1"/>
            </p:cNvSpPr>
            <p:nvPr/>
          </p:nvSpPr>
          <p:spPr bwMode="auto">
            <a:xfrm>
              <a:off x="605021" y="4493296"/>
              <a:ext cx="2196248" cy="1527422"/>
            </a:xfrm>
            <a:prstGeom prst="ellipse">
              <a:avLst/>
            </a:prstGeom>
            <a:solidFill>
              <a:srgbClr val="F79646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38" name="Ovale 299"/>
            <p:cNvSpPr>
              <a:spLocks noChangeArrowheads="1"/>
            </p:cNvSpPr>
            <p:nvPr/>
          </p:nvSpPr>
          <p:spPr bwMode="auto">
            <a:xfrm>
              <a:off x="1739500" y="3064961"/>
              <a:ext cx="1973106" cy="1273127"/>
            </a:xfrm>
            <a:prstGeom prst="ellipse">
              <a:avLst/>
            </a:prstGeom>
            <a:solidFill>
              <a:srgbClr val="9BBB59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39" name="Ovale 20"/>
            <p:cNvSpPr>
              <a:spLocks noChangeArrowheads="1"/>
            </p:cNvSpPr>
            <p:nvPr/>
          </p:nvSpPr>
          <p:spPr bwMode="auto">
            <a:xfrm>
              <a:off x="5201308" y="2702142"/>
              <a:ext cx="3405660" cy="1650157"/>
            </a:xfrm>
            <a:prstGeom prst="ellipse">
              <a:avLst/>
            </a:prstGeom>
            <a:solidFill>
              <a:srgbClr val="4F81BD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40" name="Ovale 288"/>
            <p:cNvSpPr>
              <a:spLocks noChangeArrowheads="1"/>
            </p:cNvSpPr>
            <p:nvPr/>
          </p:nvSpPr>
          <p:spPr bwMode="auto">
            <a:xfrm>
              <a:off x="2804464" y="4289982"/>
              <a:ext cx="2794618" cy="1527422"/>
            </a:xfrm>
            <a:prstGeom prst="ellipse">
              <a:avLst/>
            </a:prstGeom>
            <a:solidFill>
              <a:srgbClr val="C0504D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41" name="Casella di testo 2"/>
            <p:cNvSpPr txBox="1">
              <a:spLocks noChangeArrowheads="1"/>
            </p:cNvSpPr>
            <p:nvPr/>
          </p:nvSpPr>
          <p:spPr bwMode="auto">
            <a:xfrm>
              <a:off x="3206999" y="1920856"/>
              <a:ext cx="2219520" cy="742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TRIAL 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MANAGEMENT</a:t>
              </a:r>
              <a:endParaRPr lang="en-US" sz="1400" b="1" dirty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2" name="Text Box 6"/>
            <p:cNvSpPr txBox="1">
              <a:spLocks noChangeArrowheads="1"/>
            </p:cNvSpPr>
            <p:nvPr/>
          </p:nvSpPr>
          <p:spPr bwMode="auto">
            <a:xfrm>
              <a:off x="2948803" y="4900711"/>
              <a:ext cx="1206881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 dirty="0">
                  <a:latin typeface="Calibri" pitchFamily="34" charset="0"/>
                  <a:cs typeface="Arial" charset="0"/>
                </a:rPr>
                <a:t>CRO </a:t>
              </a:r>
              <a:r>
                <a:rPr lang="it-IT" sz="1100" b="1" dirty="0" err="1" smtClean="0">
                  <a:latin typeface="Calibri" pitchFamily="34" charset="0"/>
                  <a:cs typeface="Arial" charset="0"/>
                </a:rPr>
                <a:t>Representative</a:t>
              </a:r>
              <a:endParaRPr lang="it-IT" sz="1800" b="1" dirty="0">
                <a:cs typeface="Arial" charset="0"/>
              </a:endParaRPr>
            </a:p>
          </p:txBody>
        </p:sp>
        <p:sp>
          <p:nvSpPr>
            <p:cNvPr id="8" name="Casella di testo 289"/>
            <p:cNvSpPr txBox="1">
              <a:spLocks noChangeArrowheads="1"/>
            </p:cNvSpPr>
            <p:nvPr/>
          </p:nvSpPr>
          <p:spPr bwMode="auto">
            <a:xfrm>
              <a:off x="3368183" y="5969966"/>
              <a:ext cx="1833126" cy="218203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MONITORING</a:t>
              </a:r>
              <a:endParaRPr lang="it-IT" sz="18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5144" name="Text Box 9"/>
            <p:cNvSpPr txBox="1">
              <a:spLocks noChangeArrowheads="1"/>
            </p:cNvSpPr>
            <p:nvPr/>
          </p:nvSpPr>
          <p:spPr bwMode="auto">
            <a:xfrm>
              <a:off x="5433029" y="3072394"/>
              <a:ext cx="943521" cy="42010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100" b="1">
                  <a:latin typeface="Calibri" pitchFamily="34" charset="0"/>
                  <a:cs typeface="Arial" charset="0"/>
                </a:rPr>
                <a:t>Medical Monitor</a:t>
              </a:r>
            </a:p>
          </p:txBody>
        </p:sp>
        <p:sp>
          <p:nvSpPr>
            <p:cNvPr id="5145" name="Text Box 10"/>
            <p:cNvSpPr txBox="1">
              <a:spLocks noChangeArrowheads="1"/>
            </p:cNvSpPr>
            <p:nvPr/>
          </p:nvSpPr>
          <p:spPr bwMode="auto">
            <a:xfrm>
              <a:off x="6722967" y="3051852"/>
              <a:ext cx="880619" cy="4488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QPPV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46" name="Text Box 11"/>
            <p:cNvSpPr txBox="1">
              <a:spLocks noChangeArrowheads="1"/>
            </p:cNvSpPr>
            <p:nvPr/>
          </p:nvSpPr>
          <p:spPr bwMode="auto">
            <a:xfrm>
              <a:off x="7974598" y="3050967"/>
              <a:ext cx="835690" cy="4488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DSMC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47" name="Text Box 12"/>
            <p:cNvSpPr txBox="1">
              <a:spLocks noChangeArrowheads="1"/>
            </p:cNvSpPr>
            <p:nvPr/>
          </p:nvSpPr>
          <p:spPr bwMode="auto">
            <a:xfrm>
              <a:off x="6712144" y="3738525"/>
              <a:ext cx="1058315" cy="5124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Safety Contact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48" name="Text Box 17"/>
            <p:cNvSpPr txBox="1">
              <a:spLocks noChangeArrowheads="1"/>
            </p:cNvSpPr>
            <p:nvPr/>
          </p:nvSpPr>
          <p:spPr bwMode="auto">
            <a:xfrm>
              <a:off x="1233518" y="4760295"/>
              <a:ext cx="1011965" cy="28564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Data Manger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49" name="Text Box 18"/>
            <p:cNvSpPr txBox="1">
              <a:spLocks noChangeArrowheads="1"/>
            </p:cNvSpPr>
            <p:nvPr/>
          </p:nvSpPr>
          <p:spPr bwMode="auto">
            <a:xfrm>
              <a:off x="1359499" y="5398523"/>
              <a:ext cx="1134734" cy="41888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100" b="1">
                  <a:latin typeface="Calibri" pitchFamily="34" charset="0"/>
                  <a:cs typeface="Arial" charset="0"/>
                </a:rPr>
                <a:t>Biostatistician</a:t>
              </a:r>
              <a:endParaRPr lang="en-US" sz="1800" b="1">
                <a:cs typeface="Arial" charset="0"/>
              </a:endParaRPr>
            </a:p>
          </p:txBody>
        </p:sp>
        <p:sp>
          <p:nvSpPr>
            <p:cNvPr id="5150" name="Ovale 314"/>
            <p:cNvSpPr>
              <a:spLocks noChangeArrowheads="1"/>
            </p:cNvSpPr>
            <p:nvPr/>
          </p:nvSpPr>
          <p:spPr bwMode="auto">
            <a:xfrm>
              <a:off x="5334146" y="4936010"/>
              <a:ext cx="3443101" cy="1527422"/>
            </a:xfrm>
            <a:prstGeom prst="ellipse">
              <a:avLst/>
            </a:prstGeom>
            <a:solidFill>
              <a:srgbClr val="E8E826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51" name="Text Box 21"/>
            <p:cNvSpPr txBox="1">
              <a:spLocks noChangeArrowheads="1"/>
            </p:cNvSpPr>
            <p:nvPr/>
          </p:nvSpPr>
          <p:spPr bwMode="auto">
            <a:xfrm>
              <a:off x="6656484" y="5941997"/>
              <a:ext cx="1204112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Pharmacies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52" name="Text Box 20"/>
            <p:cNvSpPr txBox="1">
              <a:spLocks noChangeArrowheads="1"/>
            </p:cNvSpPr>
            <p:nvPr/>
          </p:nvSpPr>
          <p:spPr bwMode="auto">
            <a:xfrm>
              <a:off x="7458798" y="5153045"/>
              <a:ext cx="1204112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IMP (test) Producer Contact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24" name="Casella di testo 320"/>
            <p:cNvSpPr txBox="1">
              <a:spLocks noChangeArrowheads="1"/>
            </p:cNvSpPr>
            <p:nvPr/>
          </p:nvSpPr>
          <p:spPr bwMode="auto">
            <a:xfrm>
              <a:off x="6944121" y="4542093"/>
              <a:ext cx="1833126" cy="218203"/>
            </a:xfrm>
            <a:prstGeom prst="rect">
              <a:avLst/>
            </a:prstGeom>
            <a:solidFill>
              <a:srgbClr val="E8E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DRUG MANAGEMENT</a:t>
              </a:r>
              <a:endPara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6" name="Casella di testo 309"/>
            <p:cNvSpPr txBox="1">
              <a:spLocks noChangeArrowheads="1"/>
            </p:cNvSpPr>
            <p:nvPr/>
          </p:nvSpPr>
          <p:spPr bwMode="auto">
            <a:xfrm>
              <a:off x="517005" y="6118698"/>
              <a:ext cx="2372281" cy="405949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DATA MANAGEMENT AND STATISTICS</a:t>
              </a:r>
              <a:endPara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7" name="Casella di testo 300"/>
            <p:cNvSpPr txBox="1">
              <a:spLocks noChangeArrowheads="1"/>
            </p:cNvSpPr>
            <p:nvPr/>
          </p:nvSpPr>
          <p:spPr bwMode="auto">
            <a:xfrm>
              <a:off x="363743" y="3861018"/>
              <a:ext cx="1338901" cy="4454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REGULATORY AND ETHICS</a:t>
              </a:r>
              <a:endPara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5156" name="Ovale 312"/>
            <p:cNvSpPr>
              <a:spLocks noChangeArrowheads="1"/>
            </p:cNvSpPr>
            <p:nvPr/>
          </p:nvSpPr>
          <p:spPr bwMode="auto">
            <a:xfrm>
              <a:off x="289583" y="2111021"/>
              <a:ext cx="2039802" cy="1054649"/>
            </a:xfrm>
            <a:prstGeom prst="ellipse">
              <a:avLst/>
            </a:prstGeom>
            <a:solidFill>
              <a:srgbClr val="9954CC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it-IT"/>
            </a:p>
          </p:txBody>
        </p:sp>
        <p:sp>
          <p:nvSpPr>
            <p:cNvPr id="5157" name="Text Box 29"/>
            <p:cNvSpPr txBox="1">
              <a:spLocks noChangeArrowheads="1"/>
            </p:cNvSpPr>
            <p:nvPr/>
          </p:nvSpPr>
          <p:spPr bwMode="auto">
            <a:xfrm>
              <a:off x="734543" y="2722151"/>
              <a:ext cx="1130958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CRO Representative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58" name="Text Box 28"/>
            <p:cNvSpPr txBox="1">
              <a:spLocks noChangeArrowheads="1"/>
            </p:cNvSpPr>
            <p:nvPr/>
          </p:nvSpPr>
          <p:spPr bwMode="auto">
            <a:xfrm>
              <a:off x="512062" y="2133258"/>
              <a:ext cx="1572534" cy="40003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Responsible for Quality Assurance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32" name="Casella di testo 313"/>
            <p:cNvSpPr txBox="1">
              <a:spLocks noChangeArrowheads="1"/>
            </p:cNvSpPr>
            <p:nvPr/>
          </p:nvSpPr>
          <p:spPr bwMode="auto">
            <a:xfrm>
              <a:off x="411256" y="1811754"/>
              <a:ext cx="1833126" cy="218203"/>
            </a:xfrm>
            <a:prstGeom prst="rect">
              <a:avLst/>
            </a:prstGeom>
            <a:solidFill>
              <a:srgbClr val="995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QUALITY ASSURANCE</a:t>
              </a:r>
              <a:endPara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endParaRPr>
            </a:p>
          </p:txBody>
        </p:sp>
        <p:cxnSp>
          <p:nvCxnSpPr>
            <p:cNvPr id="35" name="Connettore 2 34"/>
            <p:cNvCxnSpPr/>
            <p:nvPr/>
          </p:nvCxnSpPr>
          <p:spPr bwMode="auto">
            <a:xfrm>
              <a:off x="4300538" y="2663825"/>
              <a:ext cx="4002087" cy="387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>
              <a:endCxn id="5145" idx="0"/>
            </p:cNvCxnSpPr>
            <p:nvPr/>
          </p:nvCxnSpPr>
          <p:spPr bwMode="auto">
            <a:xfrm>
              <a:off x="4284663" y="2663825"/>
              <a:ext cx="2878137" cy="387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 bwMode="auto">
            <a:xfrm>
              <a:off x="4300538" y="2663825"/>
              <a:ext cx="0" cy="317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 bwMode="auto">
            <a:xfrm>
              <a:off x="4321175" y="3451225"/>
              <a:ext cx="0" cy="287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 bwMode="auto">
            <a:xfrm>
              <a:off x="4887913" y="3829050"/>
              <a:ext cx="1854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>
              <a:stCxn id="5142" idx="3"/>
              <a:endCxn id="5189" idx="1"/>
            </p:cNvCxnSpPr>
            <p:nvPr/>
          </p:nvCxnSpPr>
          <p:spPr bwMode="auto">
            <a:xfrm>
              <a:off x="4156075" y="5146675"/>
              <a:ext cx="200025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 bwMode="auto">
            <a:xfrm>
              <a:off x="1327150" y="2565400"/>
              <a:ext cx="0" cy="203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/>
            <p:nvPr/>
          </p:nvCxnSpPr>
          <p:spPr bwMode="auto">
            <a:xfrm>
              <a:off x="4321175" y="2663825"/>
              <a:ext cx="2078038" cy="24876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>
              <a:stCxn id="5190" idx="3"/>
              <a:endCxn id="5152" idx="1"/>
            </p:cNvCxnSpPr>
            <p:nvPr/>
          </p:nvCxnSpPr>
          <p:spPr bwMode="auto">
            <a:xfrm>
              <a:off x="7092950" y="5397500"/>
              <a:ext cx="36671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 bwMode="auto">
            <a:xfrm>
              <a:off x="6742113" y="5616575"/>
              <a:ext cx="0" cy="325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 bwMode="auto">
            <a:xfrm flipH="1">
              <a:off x="3032125" y="2663825"/>
              <a:ext cx="1289050" cy="584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/>
            <p:nvPr/>
          </p:nvCxnSpPr>
          <p:spPr bwMode="auto">
            <a:xfrm>
              <a:off x="6376988" y="3228975"/>
              <a:ext cx="3349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2 65"/>
            <p:cNvCxnSpPr>
              <a:endCxn id="5146" idx="1"/>
            </p:cNvCxnSpPr>
            <p:nvPr/>
          </p:nvCxnSpPr>
          <p:spPr bwMode="auto">
            <a:xfrm flipV="1">
              <a:off x="7756525" y="3275013"/>
              <a:ext cx="219075" cy="14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2 68"/>
            <p:cNvCxnSpPr>
              <a:stCxn id="5145" idx="3"/>
              <a:endCxn id="5146" idx="1"/>
            </p:cNvCxnSpPr>
            <p:nvPr/>
          </p:nvCxnSpPr>
          <p:spPr bwMode="auto">
            <a:xfrm flipV="1">
              <a:off x="7604125" y="3275013"/>
              <a:ext cx="37147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 bwMode="auto">
            <a:xfrm>
              <a:off x="1974850" y="5045075"/>
              <a:ext cx="0" cy="3460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>
              <a:endCxn id="5145" idx="2"/>
            </p:cNvCxnSpPr>
            <p:nvPr/>
          </p:nvCxnSpPr>
          <p:spPr bwMode="auto">
            <a:xfrm flipV="1">
              <a:off x="7162800" y="3500438"/>
              <a:ext cx="0" cy="238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 bwMode="auto">
            <a:xfrm flipV="1">
              <a:off x="4660900" y="4205288"/>
              <a:ext cx="0" cy="7000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>
              <a:endCxn id="5142" idx="0"/>
            </p:cNvCxnSpPr>
            <p:nvPr/>
          </p:nvCxnSpPr>
          <p:spPr bwMode="auto">
            <a:xfrm flipH="1">
              <a:off x="3551238" y="2663825"/>
              <a:ext cx="733425" cy="2236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8" name="Text Box 4"/>
            <p:cNvSpPr txBox="1">
              <a:spLocks noChangeArrowheads="1"/>
            </p:cNvSpPr>
            <p:nvPr/>
          </p:nvSpPr>
          <p:spPr bwMode="auto">
            <a:xfrm>
              <a:off x="3805062" y="3715240"/>
              <a:ext cx="1123239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Principal Investigators</a:t>
              </a:r>
              <a:endParaRPr lang="it-IT" sz="1800" b="1">
                <a:cs typeface="Arial" charset="0"/>
              </a:endParaRPr>
            </a:p>
          </p:txBody>
        </p:sp>
        <p:cxnSp>
          <p:nvCxnSpPr>
            <p:cNvPr id="63" name="Connettore 2 62"/>
            <p:cNvCxnSpPr/>
            <p:nvPr/>
          </p:nvCxnSpPr>
          <p:spPr bwMode="auto">
            <a:xfrm flipH="1">
              <a:off x="3032125" y="2663825"/>
              <a:ext cx="1289050" cy="1468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>
              <a:stCxn id="5141" idx="2"/>
              <a:endCxn id="5149" idx="3"/>
            </p:cNvCxnSpPr>
            <p:nvPr/>
          </p:nvCxnSpPr>
          <p:spPr bwMode="auto">
            <a:xfrm flipH="1">
              <a:off x="2493963" y="2663825"/>
              <a:ext cx="1822450" cy="29448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69"/>
            <p:cNvCxnSpPr>
              <a:endCxn id="5148" idx="0"/>
            </p:cNvCxnSpPr>
            <p:nvPr/>
          </p:nvCxnSpPr>
          <p:spPr bwMode="auto">
            <a:xfrm flipH="1">
              <a:off x="1738313" y="2663825"/>
              <a:ext cx="2546350" cy="2097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2" name="Text Box 15"/>
            <p:cNvSpPr txBox="1">
              <a:spLocks noChangeArrowheads="1"/>
            </p:cNvSpPr>
            <p:nvPr/>
          </p:nvSpPr>
          <p:spPr bwMode="auto">
            <a:xfrm>
              <a:off x="2196060" y="3943258"/>
              <a:ext cx="835690" cy="3207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Ethic Board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83" name="Text Box 3"/>
            <p:cNvSpPr txBox="1">
              <a:spLocks noChangeArrowheads="1"/>
            </p:cNvSpPr>
            <p:nvPr/>
          </p:nvSpPr>
          <p:spPr bwMode="auto">
            <a:xfrm>
              <a:off x="3810890" y="2982248"/>
              <a:ext cx="1042366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Coordinating Investigator</a:t>
              </a:r>
              <a:endParaRPr lang="it-IT" sz="1800" b="1">
                <a:cs typeface="Arial" charset="0"/>
              </a:endParaRPr>
            </a:p>
          </p:txBody>
        </p:sp>
        <p:cxnSp>
          <p:nvCxnSpPr>
            <p:cNvPr id="73" name="Connettore 2 72"/>
            <p:cNvCxnSpPr>
              <a:stCxn id="5141" idx="1"/>
              <a:endCxn id="5158" idx="3"/>
            </p:cNvCxnSpPr>
            <p:nvPr/>
          </p:nvCxnSpPr>
          <p:spPr bwMode="auto">
            <a:xfrm flipH="1">
              <a:off x="2084388" y="2292350"/>
              <a:ext cx="1122362" cy="412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>
              <a:stCxn id="5157" idx="3"/>
              <a:endCxn id="5178" idx="1"/>
            </p:cNvCxnSpPr>
            <p:nvPr/>
          </p:nvCxnSpPr>
          <p:spPr bwMode="auto">
            <a:xfrm>
              <a:off x="1865313" y="2967038"/>
              <a:ext cx="1939925" cy="993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>
              <a:stCxn id="5191" idx="3"/>
              <a:endCxn id="5178" idx="1"/>
            </p:cNvCxnSpPr>
            <p:nvPr/>
          </p:nvCxnSpPr>
          <p:spPr bwMode="auto">
            <a:xfrm>
              <a:off x="3116263" y="3473450"/>
              <a:ext cx="688975" cy="4873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5183" idx="3"/>
            </p:cNvCxnSpPr>
            <p:nvPr/>
          </p:nvCxnSpPr>
          <p:spPr bwMode="auto">
            <a:xfrm>
              <a:off x="4852988" y="3227388"/>
              <a:ext cx="590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2 84"/>
            <p:cNvCxnSpPr/>
            <p:nvPr/>
          </p:nvCxnSpPr>
          <p:spPr bwMode="auto">
            <a:xfrm flipH="1" flipV="1">
              <a:off x="4406900" y="4205288"/>
              <a:ext cx="2249488" cy="19827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9" name="Text Box 5"/>
            <p:cNvSpPr txBox="1">
              <a:spLocks noChangeArrowheads="1"/>
            </p:cNvSpPr>
            <p:nvPr/>
          </p:nvSpPr>
          <p:spPr bwMode="auto">
            <a:xfrm>
              <a:off x="4356144" y="4905997"/>
              <a:ext cx="1242937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 dirty="0" err="1">
                  <a:latin typeface="Calibri" pitchFamily="34" charset="0"/>
                  <a:cs typeface="Arial" charset="0"/>
                </a:rPr>
                <a:t>Clinical</a:t>
              </a:r>
              <a:r>
                <a:rPr lang="it-IT" sz="1100" b="1" dirty="0">
                  <a:latin typeface="Calibri" pitchFamily="34" charset="0"/>
                  <a:cs typeface="Arial" charset="0"/>
                </a:rPr>
                <a:t> </a:t>
              </a:r>
              <a:r>
                <a:rPr lang="it-IT" sz="1100" b="1" dirty="0" err="1">
                  <a:latin typeface="Calibri" pitchFamily="34" charset="0"/>
                  <a:cs typeface="Arial" charset="0"/>
                </a:rPr>
                <a:t>Research</a:t>
              </a:r>
              <a:r>
                <a:rPr lang="it-IT" sz="1100" b="1" dirty="0">
                  <a:latin typeface="Calibri" pitchFamily="34" charset="0"/>
                  <a:cs typeface="Arial" charset="0"/>
                </a:rPr>
                <a:t> </a:t>
              </a:r>
              <a:r>
                <a:rPr lang="it-IT" sz="1100" b="1" dirty="0" err="1">
                  <a:latin typeface="Calibri" pitchFamily="34" charset="0"/>
                  <a:cs typeface="Arial" charset="0"/>
                </a:rPr>
                <a:t>Associates</a:t>
              </a:r>
              <a:endParaRPr lang="it-IT" sz="1800" b="1" dirty="0">
                <a:cs typeface="Arial" charset="0"/>
              </a:endParaRPr>
            </a:p>
          </p:txBody>
        </p:sp>
        <p:sp>
          <p:nvSpPr>
            <p:cNvPr id="5190" name="Text Box 19"/>
            <p:cNvSpPr txBox="1">
              <a:spLocks noChangeArrowheads="1"/>
            </p:cNvSpPr>
            <p:nvPr/>
          </p:nvSpPr>
          <p:spPr bwMode="auto">
            <a:xfrm>
              <a:off x="5888496" y="5151475"/>
              <a:ext cx="1204112" cy="49095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Responsible for Drug Management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5191" name="Text Box 14"/>
            <p:cNvSpPr txBox="1">
              <a:spLocks noChangeArrowheads="1"/>
            </p:cNvSpPr>
            <p:nvPr/>
          </p:nvSpPr>
          <p:spPr bwMode="auto">
            <a:xfrm>
              <a:off x="1975115" y="3248974"/>
              <a:ext cx="1141999" cy="4488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it-IT" sz="1100" b="1">
                  <a:latin typeface="Calibri" pitchFamily="34" charset="0"/>
                  <a:cs typeface="Arial" charset="0"/>
                </a:rPr>
                <a:t>CRO Representative</a:t>
              </a:r>
              <a:endParaRPr lang="it-IT" sz="1800" b="1">
                <a:cs typeface="Arial" charset="0"/>
              </a:endParaRPr>
            </a:p>
          </p:txBody>
        </p:sp>
        <p:sp>
          <p:nvSpPr>
            <p:cNvPr id="34" name="Casella di testo 21"/>
            <p:cNvSpPr txBox="1">
              <a:spLocks noChangeArrowheads="1"/>
            </p:cNvSpPr>
            <p:nvPr/>
          </p:nvSpPr>
          <p:spPr bwMode="auto">
            <a:xfrm>
              <a:off x="6133454" y="2292228"/>
              <a:ext cx="1833126" cy="218203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it-IT" sz="11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PHARMACOVIGILANCE</a:t>
              </a: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1889125" y="44450"/>
            <a:ext cx="2817813" cy="327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Scientific Coordinator</a:t>
            </a:r>
          </a:p>
        </p:txBody>
      </p:sp>
      <p:sp>
        <p:nvSpPr>
          <p:cNvPr id="68" name="Rettangolo 67"/>
          <p:cNvSpPr/>
          <p:nvPr/>
        </p:nvSpPr>
        <p:spPr>
          <a:xfrm>
            <a:off x="4706938" y="44450"/>
            <a:ext cx="2817812" cy="328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Project Manager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1889125" y="404813"/>
            <a:ext cx="5635625" cy="3286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Project Scientific Committee</a:t>
            </a:r>
          </a:p>
        </p:txBody>
      </p:sp>
      <p:sp>
        <p:nvSpPr>
          <p:cNvPr id="72" name="Rettangolo 71"/>
          <p:cNvSpPr/>
          <p:nvPr/>
        </p:nvSpPr>
        <p:spPr>
          <a:xfrm>
            <a:off x="2816225" y="1165225"/>
            <a:ext cx="3933825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CLINICAL TRIAL STRUCTURE</a:t>
            </a:r>
          </a:p>
          <a:p>
            <a:pPr algn="ctr" eaLnBrk="1" hangingPunct="1">
              <a:defRPr/>
            </a:pPr>
            <a:r>
              <a:rPr lang="it-IT" sz="1800" b="1" dirty="0">
                <a:solidFill>
                  <a:srgbClr val="FF0000"/>
                </a:solidFill>
              </a:rPr>
              <a:t>(DEEP-2) - DIAGRAM</a:t>
            </a:r>
          </a:p>
        </p:txBody>
      </p:sp>
      <p:sp>
        <p:nvSpPr>
          <p:cNvPr id="48" name="Parentesi graffa aperta 47"/>
          <p:cNvSpPr/>
          <p:nvPr/>
        </p:nvSpPr>
        <p:spPr>
          <a:xfrm rot="5400000">
            <a:off x="4491831" y="-3402805"/>
            <a:ext cx="377825" cy="8856662"/>
          </a:xfrm>
          <a:prstGeom prst="leftBrace">
            <a:avLst>
              <a:gd name="adj1" fmla="val 28154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506413" y="5084763"/>
            <a:ext cx="969962" cy="395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t-IT" sz="1100" b="1" dirty="0" err="1">
                <a:latin typeface="Calibri" pitchFamily="34" charset="0"/>
                <a:cs typeface="Arial" charset="0"/>
              </a:rPr>
              <a:t>eCRF</a:t>
            </a:r>
            <a:endParaRPr lang="it-IT" sz="1100" b="1" dirty="0"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it-IT" sz="1100" b="1" dirty="0" smtClean="0">
                <a:latin typeface="Calibri" pitchFamily="34" charset="0"/>
                <a:cs typeface="Arial" charset="0"/>
              </a:rPr>
              <a:t>Provider</a:t>
            </a:r>
            <a:endParaRPr lang="it-IT" sz="1800" b="1" dirty="0">
              <a:cs typeface="Arial" charset="0"/>
            </a:endParaRPr>
          </a:p>
        </p:txBody>
      </p:sp>
      <p:cxnSp>
        <p:nvCxnSpPr>
          <p:cNvPr id="94" name="Connettore 2 93"/>
          <p:cNvCxnSpPr/>
          <p:nvPr/>
        </p:nvCxnSpPr>
        <p:spPr>
          <a:xfrm>
            <a:off x="4783138" y="4206875"/>
            <a:ext cx="1593850" cy="917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>
            <a:endCxn id="5128" idx="3"/>
          </p:cNvCxnSpPr>
          <p:nvPr/>
        </p:nvCxnSpPr>
        <p:spPr>
          <a:xfrm flipH="1">
            <a:off x="1476375" y="4965700"/>
            <a:ext cx="298450" cy="3175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>
            <a:stCxn id="5141" idx="2"/>
            <a:endCxn id="5144" idx="0"/>
          </p:cNvCxnSpPr>
          <p:nvPr/>
        </p:nvCxnSpPr>
        <p:spPr bwMode="auto">
          <a:xfrm>
            <a:off x="4316413" y="2663825"/>
            <a:ext cx="1589087" cy="407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 bwMode="auto">
          <a:xfrm flipV="1">
            <a:off x="8243888" y="3429000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5905500" y="3644900"/>
            <a:ext cx="2338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57" name="Connettore 1 26656"/>
          <p:cNvCxnSpPr/>
          <p:nvPr/>
        </p:nvCxnSpPr>
        <p:spPr>
          <a:xfrm flipV="1">
            <a:off x="5888038" y="3500438"/>
            <a:ext cx="0" cy="144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6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 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DEEP TEMPLATE1</Template>
  <TotalTime>704</TotalTime>
  <Words>820</Words>
  <Application>Microsoft Office PowerPoint</Application>
  <PresentationFormat>Presentazione su schermo (4:3)</PresentationFormat>
  <Paragraphs>740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DEEP TEMPLATE1</vt:lpstr>
      <vt:lpstr> DEEP Project presentation 03/03/2014 – Caltanissetta </vt:lpstr>
      <vt:lpstr>DEEP</vt:lpstr>
      <vt:lpstr>Goals</vt:lpstr>
      <vt:lpstr>DEEP-2 (EudraCT 2012-000353-31)</vt:lpstr>
      <vt:lpstr>DEEP2 Study</vt:lpstr>
      <vt:lpstr>DEEP-2 sites</vt:lpstr>
      <vt:lpstr>Trial design</vt:lpstr>
      <vt:lpstr>Visit schedule and evaluations</vt:lpstr>
      <vt:lpstr>Diapositiva 9</vt:lpstr>
      <vt:lpstr>Summary</vt:lpstr>
      <vt:lpstr>Goals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</dc:creator>
  <cp:lastModifiedBy>DONATOUFFICIO</cp:lastModifiedBy>
  <cp:revision>59</cp:revision>
  <dcterms:created xsi:type="dcterms:W3CDTF">2011-04-06T17:12:21Z</dcterms:created>
  <dcterms:modified xsi:type="dcterms:W3CDTF">2014-03-02T09:28:36Z</dcterms:modified>
</cp:coreProperties>
</file>