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2" r:id="rId3"/>
    <p:sldId id="357" r:id="rId4"/>
    <p:sldId id="386" r:id="rId5"/>
    <p:sldId id="369" r:id="rId6"/>
    <p:sldId id="346" r:id="rId7"/>
    <p:sldId id="305" r:id="rId8"/>
    <p:sldId id="362" r:id="rId9"/>
    <p:sldId id="300" r:id="rId10"/>
    <p:sldId id="352" r:id="rId11"/>
    <p:sldId id="353" r:id="rId12"/>
    <p:sldId id="389" r:id="rId13"/>
    <p:sldId id="390" r:id="rId14"/>
    <p:sldId id="401" r:id="rId15"/>
    <p:sldId id="394" r:id="rId16"/>
    <p:sldId id="384" r:id="rId17"/>
    <p:sldId id="40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13B"/>
    <a:srgbClr val="E1F4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84500" autoAdjust="0"/>
  </p:normalViewPr>
  <p:slideViewPr>
    <p:cSldViewPr>
      <p:cViewPr varScale="1">
        <p:scale>
          <a:sx n="76" d="100"/>
          <a:sy n="76" d="100"/>
        </p:scale>
        <p:origin x="1248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95246731467053"/>
          <c:y val="7.6555269395335468E-2"/>
          <c:w val="0.86031746031746037"/>
          <c:h val="0.813397129186602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Sheet1!$A$5</c:f>
              <c:strCache>
                <c:ptCount val="1"/>
                <c:pt idx="0">
                  <c:v>Unstudied</c:v>
                </c:pt>
              </c:strCache>
            </c:strRef>
          </c:tx>
          <c:spPr>
            <a:solidFill>
              <a:srgbClr val="FFFF00"/>
            </a:solidFill>
            <a:ln w="7952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1590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27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Centalised P</c:v>
                </c:pt>
                <c:pt idx="1">
                  <c:v>Decentralised P</c:v>
                </c:pt>
                <c:pt idx="2">
                  <c:v>Total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19.45</c:v>
                </c:pt>
                <c:pt idx="1">
                  <c:v>75</c:v>
                </c:pt>
                <c:pt idx="2">
                  <c:v>47.5</c:v>
                </c:pt>
              </c:numCache>
            </c:numRef>
          </c:val>
        </c:ser>
        <c:ser>
          <c:idx val="4"/>
          <c:order val="1"/>
          <c:tx>
            <c:strRef>
              <c:f>Sheet1!$A$6</c:f>
              <c:strCache>
                <c:ptCount val="1"/>
                <c:pt idx="0">
                  <c:v>PK/PD</c:v>
                </c:pt>
              </c:strCache>
            </c:strRef>
          </c:tx>
          <c:spPr>
            <a:solidFill>
              <a:srgbClr val="339966"/>
            </a:solidFill>
            <a:ln w="7952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1590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27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Centalised P</c:v>
                </c:pt>
                <c:pt idx="1">
                  <c:v>Decentralised P</c:v>
                </c:pt>
                <c:pt idx="2">
                  <c:v>Total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69.400000000000006</c:v>
                </c:pt>
                <c:pt idx="1">
                  <c:v>25</c:v>
                </c:pt>
                <c:pt idx="2">
                  <c:v>46</c:v>
                </c:pt>
              </c:numCache>
            </c:numRef>
          </c:val>
        </c:ser>
        <c:ser>
          <c:idx val="5"/>
          <c:order val="2"/>
          <c:tx>
            <c:strRef>
              <c:f>Sheet1!$A$7</c:f>
              <c:strCache>
                <c:ptCount val="1"/>
                <c:pt idx="0">
                  <c:v>Eff/Safety</c:v>
                </c:pt>
              </c:strCache>
            </c:strRef>
          </c:tx>
          <c:spPr>
            <a:solidFill>
              <a:srgbClr val="FF0000"/>
            </a:solidFill>
            <a:ln w="7952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Sheet1!$B$1:$E$1</c:f>
              <c:strCache>
                <c:ptCount val="3"/>
                <c:pt idx="0">
                  <c:v>Centalised P</c:v>
                </c:pt>
                <c:pt idx="1">
                  <c:v>Decentralised P</c:v>
                </c:pt>
                <c:pt idx="2">
                  <c:v>Total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72.599999999999994</c:v>
                </c:pt>
                <c:pt idx="1">
                  <c:v>5</c:v>
                </c:pt>
                <c:pt idx="2">
                  <c:v>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7438960"/>
        <c:axId val="187439352"/>
      </c:barChart>
      <c:catAx>
        <c:axId val="18743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7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it-IT"/>
          </a:p>
        </c:txPr>
        <c:crossAx val="187439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7439352"/>
        <c:scaling>
          <c:orientation val="minMax"/>
          <c:max val="100"/>
        </c:scaling>
        <c:delete val="0"/>
        <c:axPos val="l"/>
        <c:majorGridlines>
          <c:spPr>
            <a:ln w="1988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9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27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it-IT"/>
          </a:p>
        </c:txPr>
        <c:crossAx val="187438960"/>
        <c:crosses val="autoZero"/>
        <c:crossBetween val="between"/>
        <c:majorUnit val="20"/>
      </c:valAx>
      <c:spPr>
        <a:noFill/>
        <a:ln w="795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063492063492061"/>
          <c:y val="0.29904306220095694"/>
          <c:w val="0.17460317460317459"/>
          <c:h val="0.20334928229665072"/>
        </c:manualLayout>
      </c:layout>
      <c:overlay val="0"/>
      <c:spPr>
        <a:solidFill>
          <a:srgbClr val="FFFFFF"/>
        </a:solidFill>
        <a:ln w="1988">
          <a:solidFill>
            <a:schemeClr val="tx1"/>
          </a:solidFill>
          <a:prstDash val="solid"/>
        </a:ln>
      </c:spPr>
      <c:txPr>
        <a:bodyPr/>
        <a:lstStyle/>
        <a:p>
          <a:pPr>
            <a:defRPr sz="805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127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3F7359-E35D-47DC-9C4D-366EF354ABEC}" type="datetimeFigureOut">
              <a:rPr lang="en-GB"/>
              <a:pPr>
                <a:defRPr/>
              </a:pPr>
              <a:t>09/02/2014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GB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1F78DB-2F7A-49D1-8700-4E059EC6E0B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548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FFBED1-C151-48EE-9C78-12047B26A92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760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941F5-E9A2-4F9E-B6E0-4CE4B844CB4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69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412C8-F532-4E1B-900F-04C7992786B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877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412C8-F532-4E1B-900F-04C7992786B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827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to conduct pharmacokinetics, efficacy and safety studies of deferiprone in children</a:t>
            </a:r>
            <a:endParaRPr lang="it-IT" smtClean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4D84AE-1B63-44C9-97A4-82FC1EA7D83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149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941F5-E9A2-4F9E-B6E0-4CE4B844CB4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148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AFA395-671F-4F8D-8AB2-F15828D19F86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101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*In Italy, Cyprus and Greece the Competent Authority authorisation and the Ethics Committee approval is ruled according to Directive 2001/20/EC in terms of CTA form, IMPs, insurance, informed consent.  </a:t>
            </a:r>
          </a:p>
          <a:p>
            <a:pPr>
              <a:spcBef>
                <a:spcPct val="0"/>
              </a:spcBef>
            </a:pPr>
            <a:r>
              <a:rPr lang="en-GB" smtClean="0"/>
              <a:t>*In Albania specific rules on CTs are lacking; a special decision from the Ministry of Health is needed.</a:t>
            </a:r>
          </a:p>
          <a:p>
            <a:pPr>
              <a:spcBef>
                <a:spcPct val="0"/>
              </a:spcBef>
            </a:pPr>
            <a:r>
              <a:rPr lang="en-GB" smtClean="0"/>
              <a:t>*In Egypt the CTA is largely similar to Europe, but informed consent procedures are different. </a:t>
            </a:r>
          </a:p>
          <a:p>
            <a:pPr>
              <a:spcBef>
                <a:spcPct val="0"/>
              </a:spcBef>
            </a:pPr>
            <a:r>
              <a:rPr lang="en-GB" smtClean="0"/>
              <a:t>*In Tunisia the Ministry of Health, the National and </a:t>
            </a:r>
            <a:r>
              <a:rPr lang="en-US" smtClean="0"/>
              <a:t>local ECs </a:t>
            </a:r>
            <a:r>
              <a:rPr lang="en-GB" smtClean="0"/>
              <a:t>shall authorise a paediatric trial</a:t>
            </a:r>
            <a:r>
              <a:rPr lang="en-US" smtClean="0"/>
              <a:t>.</a:t>
            </a:r>
            <a:endParaRPr lang="en-GB" smtClean="0"/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B85B61-9C9F-4CBB-B7BF-0FBF0F22F7CB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015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42963" eaLnBrk="0" hangingPunct="0"/>
            <a:r>
              <a:rPr lang="en-GB" sz="1100" smtClean="0">
                <a:solidFill>
                  <a:srgbClr val="000000"/>
                </a:solidFill>
              </a:rPr>
              <a:t>In proportion to age and degree of maturity, </a:t>
            </a:r>
            <a:r>
              <a:rPr lang="en-GB" sz="1100" b="1" smtClean="0">
                <a:solidFill>
                  <a:srgbClr val="000000"/>
                </a:solidFill>
              </a:rPr>
              <a:t>the child should participate in the decision-making process</a:t>
            </a:r>
            <a:r>
              <a:rPr lang="en-GB" sz="1100" smtClean="0">
                <a:solidFill>
                  <a:srgbClr val="000000"/>
                </a:solidFill>
              </a:rPr>
              <a:t> together with the parents…</a:t>
            </a:r>
          </a:p>
          <a:p>
            <a:pPr defTabSz="842963">
              <a:spcBef>
                <a:spcPct val="0"/>
              </a:spcBef>
            </a:pPr>
            <a:endParaRPr lang="en-GB" smtClean="0"/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0CAD2E-D50E-4D57-90A1-6FA5C46B22A7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968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42963" eaLnBrk="0" hangingPunct="0"/>
            <a:r>
              <a:rPr lang="en-GB" sz="1100" smtClean="0">
                <a:solidFill>
                  <a:srgbClr val="000000"/>
                </a:solidFill>
              </a:rPr>
              <a:t>In proportion to age and degree of maturity, </a:t>
            </a:r>
            <a:r>
              <a:rPr lang="en-GB" sz="1100" b="1" smtClean="0">
                <a:solidFill>
                  <a:srgbClr val="000000"/>
                </a:solidFill>
              </a:rPr>
              <a:t>the child should participate in the decision-making process</a:t>
            </a:r>
            <a:r>
              <a:rPr lang="en-GB" sz="1100" smtClean="0">
                <a:solidFill>
                  <a:srgbClr val="000000"/>
                </a:solidFill>
              </a:rPr>
              <a:t> together with the parents…</a:t>
            </a:r>
          </a:p>
          <a:p>
            <a:pPr defTabSz="842963">
              <a:spcBef>
                <a:spcPct val="0"/>
              </a:spcBef>
            </a:pPr>
            <a:endParaRPr lang="en-GB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6A0A1A-73AF-4486-AE1C-35297E56FCB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760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42963" eaLnBrk="0" hangingPunct="0"/>
            <a:r>
              <a:rPr lang="en-GB" sz="1100" smtClean="0">
                <a:solidFill>
                  <a:srgbClr val="000000"/>
                </a:solidFill>
              </a:rPr>
              <a:t>In proportion to age and degree of maturity, </a:t>
            </a:r>
            <a:r>
              <a:rPr lang="en-GB" sz="1100" b="1" smtClean="0">
                <a:solidFill>
                  <a:srgbClr val="000000"/>
                </a:solidFill>
              </a:rPr>
              <a:t>the child should participate in the decision-making process</a:t>
            </a:r>
            <a:r>
              <a:rPr lang="en-GB" sz="1100" smtClean="0">
                <a:solidFill>
                  <a:srgbClr val="000000"/>
                </a:solidFill>
              </a:rPr>
              <a:t> together with the parents…</a:t>
            </a:r>
          </a:p>
          <a:p>
            <a:pPr defTabSz="842963">
              <a:spcBef>
                <a:spcPct val="0"/>
              </a:spcBef>
            </a:pPr>
            <a:endParaRPr lang="en-GB" smtClean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F4FF35-0FF5-4315-B364-4EF7B25A78B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896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A292B-071A-4704-8CEC-EC31C8DB374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82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FBE636-2B83-4E81-81A0-4E004E0620E6}" type="datetimeFigureOut">
              <a:rPr lang="en-GB"/>
              <a:pPr>
                <a:defRPr/>
              </a:pPr>
              <a:t>09/02/2014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975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78A90F-041B-47A0-95E9-794F1BCDA9F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4EDBF-CB4D-4FD8-9E10-DADE29197AD3}" type="datetimeFigureOut">
              <a:rPr lang="en-GB"/>
              <a:pPr>
                <a:defRPr/>
              </a:pPr>
              <a:t>09/02/2014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F22A2-9783-4FD2-9E29-97557C1BDDF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42149-ACFB-4900-8074-5F7F0D428E4A}" type="datetimeFigureOut">
              <a:rPr lang="en-GB"/>
              <a:pPr>
                <a:defRPr/>
              </a:pPr>
              <a:t>09/02/2014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C094E-2814-4F8B-8562-0DC2298AFA6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co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idx="1"/>
          </p:nvPr>
        </p:nvSpPr>
        <p:spPr bwMode="auto">
          <a:xfrm>
            <a:off x="457200" y="1412776"/>
            <a:ext cx="8229600" cy="525658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DE616-6249-4201-B916-139699847F8B}" type="datetimeFigureOut">
              <a:rPr lang="en-GB"/>
              <a:pPr>
                <a:defRPr/>
              </a:pPr>
              <a:t>09/02/2014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D7692-195E-4204-B8BD-CBFC6B5E59A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E41EA-2FBD-4792-BC53-4FAD71E419FE}" type="datetimeFigureOut">
              <a:rPr lang="en-GB"/>
              <a:pPr>
                <a:defRPr/>
              </a:pPr>
              <a:t>09/02/2014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E61E1-73AF-4479-B878-3FAC3D08AAB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960D-270A-4FA7-9F16-8DCBC41B995A}" type="datetimeFigureOut">
              <a:rPr lang="en-GB"/>
              <a:pPr>
                <a:defRPr/>
              </a:pPr>
              <a:t>09/02/2014</a:t>
            </a:fld>
            <a:endParaRPr lang="en-GB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8C549-FD76-4114-9251-C95ED4F7D41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12E65-DF62-4600-B47E-7986BECF4688}" type="datetimeFigureOut">
              <a:rPr lang="en-GB"/>
              <a:pPr>
                <a:defRPr/>
              </a:pPr>
              <a:t>09/02/2014</a:t>
            </a:fld>
            <a:endParaRPr lang="en-GB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0293C-481C-4C73-80ED-139B4957A14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0631D-13CD-429E-BD26-AC6FC61C9706}" type="datetimeFigureOut">
              <a:rPr lang="en-GB"/>
              <a:pPr>
                <a:defRPr/>
              </a:pPr>
              <a:t>09/02/2014</a:t>
            </a:fld>
            <a:endParaRPr lang="en-GB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72D3-F1DC-49BB-BA74-907435F3925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019D9-9922-47D7-9B3A-34DB3BF0CB83}" type="datetimeFigureOut">
              <a:rPr lang="en-GB"/>
              <a:pPr>
                <a:defRPr/>
              </a:pPr>
              <a:t>09/02/2014</a:t>
            </a:fld>
            <a:endParaRPr lang="en-GB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F9FDE-8E28-456E-9A95-424E869EA93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85F3F-F59A-4651-B5CF-ED078D54669D}" type="datetimeFigureOut">
              <a:rPr lang="en-GB"/>
              <a:pPr>
                <a:defRPr/>
              </a:pPr>
              <a:t>09/02/2014</a:t>
            </a:fld>
            <a:endParaRPr lang="en-GB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4E721-CAE9-4B00-AA53-A28B8C4C7C5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59F68-0752-499E-A33E-318CBBB2CD33}" type="datetimeFigureOut">
              <a:rPr lang="en-GB"/>
              <a:pPr>
                <a:defRPr/>
              </a:pPr>
              <a:t>09/02/2014</a:t>
            </a:fld>
            <a:endParaRPr lang="en-GB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C9860-C79E-417F-9E58-3752823CE8D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1214438" y="274638"/>
            <a:ext cx="747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1214438" y="1600200"/>
            <a:ext cx="74723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E3421A-C663-4DDA-AE84-9C40C548AEA2}" type="datetimeFigureOut">
              <a:rPr lang="en-GB"/>
              <a:pPr>
                <a:defRPr/>
              </a:pPr>
              <a:t>09/02/2014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C0E0519-62A3-458F-86C7-BBC1A8D160A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docid=N0aQw1bN21srEM&amp;tbnid=JW8IAg4OSeNrgM:&amp;ved=0CAUQjRw&amp;url=http://www.lavoceliberadicarpineti.it/il-giornalino/marzo-2010/fauna-selvatica.html&amp;ei=U8rfUuG9KonfswaUqoCYBg&amp;bvm=bv.59568121,d.Yms&amp;psig=AFQjCNG5l7vfmaWzc2gd5PvV1QTBHjCMhw&amp;ust=139048440393640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wm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600325"/>
            <a:ext cx="7772400" cy="1657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200" b="1" dirty="0"/>
              <a:t>FP7 Health Program supporting paediatric initiative: the </a:t>
            </a:r>
            <a:r>
              <a:rPr lang="en-GB" sz="3200" b="1" dirty="0">
                <a:solidFill>
                  <a:srgbClr val="FF0000"/>
                </a:solidFill>
              </a:rPr>
              <a:t>DEEP</a:t>
            </a:r>
            <a:r>
              <a:rPr lang="en-GB" sz="3200" b="1" dirty="0"/>
              <a:t> multinational and multicultural experience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606925"/>
            <a:ext cx="6400800" cy="134302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sz="2800" b="1" i="1" dirty="0"/>
              <a:t>Adriana </a:t>
            </a:r>
            <a:r>
              <a:rPr lang="en-GB" sz="2800" b="1" i="1" dirty="0" smtClean="0"/>
              <a:t>Ceci</a:t>
            </a:r>
          </a:p>
          <a:p>
            <a:pPr>
              <a:spcBef>
                <a:spcPts val="0"/>
              </a:spcBef>
              <a:defRPr/>
            </a:pPr>
            <a:r>
              <a:rPr lang="en-GB" sz="2800" b="1" i="1" dirty="0" smtClean="0"/>
              <a:t>DEEP </a:t>
            </a:r>
            <a:r>
              <a:rPr lang="en-GB" sz="2800" b="1" i="1" dirty="0"/>
              <a:t>Scientific Coordinator, </a:t>
            </a:r>
            <a:endParaRPr lang="en-GB" sz="2800" b="1" i="1" dirty="0" smtClean="0"/>
          </a:p>
          <a:p>
            <a:pPr>
              <a:spcBef>
                <a:spcPts val="0"/>
              </a:spcBef>
              <a:defRPr/>
            </a:pPr>
            <a:r>
              <a:rPr lang="en-GB" sz="2800" b="1" i="1" dirty="0"/>
              <a:t>and </a:t>
            </a:r>
            <a:r>
              <a:rPr lang="en-GB" sz="2800" b="1" i="1" dirty="0" smtClean="0"/>
              <a:t>member of PDCO-EMA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contenuto 2"/>
          <p:cNvSpPr>
            <a:spLocks noGrp="1"/>
          </p:cNvSpPr>
          <p:nvPr>
            <p:ph idx="1"/>
          </p:nvPr>
        </p:nvSpPr>
        <p:spPr>
          <a:xfrm>
            <a:off x="436563" y="1628775"/>
            <a:ext cx="7664450" cy="57626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GB" sz="2400" b="1" smtClean="0"/>
              <a:t>BOOKLET and ASSENT FORM for 6-10 years old children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34490" t="11314" r="32844" b="5710"/>
          <a:stretch/>
        </p:blipFill>
        <p:spPr bwMode="auto">
          <a:xfrm rot="259633">
            <a:off x="6224588" y="2368550"/>
            <a:ext cx="2740025" cy="391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84492">
            <a:off x="115888" y="2374900"/>
            <a:ext cx="5824537" cy="3068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27947" t="14332" r="26614" b="7218"/>
          <a:stretch/>
        </p:blipFill>
        <p:spPr bwMode="auto">
          <a:xfrm>
            <a:off x="2195513" y="4691063"/>
            <a:ext cx="2232025" cy="2166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051" name="Picture 3" descr="C:\Users\viviana\LAVORO\PROGETTI\DEEP\SOTTOMISSIONE STUDI DEEP\WP 4\materiale bambini\in arabo\DEEP2_ARABO_assent form_6-10_JPG\DEEP2_AR_assentform_6-10_fron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9319">
            <a:off x="5722938" y="3038475"/>
            <a:ext cx="2570162" cy="3617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561263" cy="865187"/>
          </a:xfr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The DEEP </a:t>
            </a:r>
            <a:r>
              <a:rPr lang="it-IT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strategy</a:t>
            </a:r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to </a:t>
            </a:r>
            <a:r>
              <a:rPr lang="it-IT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deal with </a:t>
            </a:r>
            <a:r>
              <a:rPr lang="it-IT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diversity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835150" y="1079500"/>
            <a:ext cx="6121400" cy="4619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cap="small" dirty="0">
                <a:solidFill>
                  <a:schemeClr val="tx2">
                    <a:lumMod val="75000"/>
                  </a:schemeClr>
                </a:solidFill>
              </a:rPr>
              <a:t>STEP 3: </a:t>
            </a:r>
            <a:r>
              <a:rPr lang="en-GB" sz="2400" cap="small" dirty="0">
                <a:solidFill>
                  <a:schemeClr val="tx2">
                    <a:lumMod val="75000"/>
                  </a:schemeClr>
                </a:solidFill>
              </a:rPr>
              <a:t>Patients empowerment in DEEP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27947" t="14332" r="26614" b="7218"/>
          <a:stretch/>
        </p:blipFill>
        <p:spPr bwMode="auto">
          <a:xfrm>
            <a:off x="2195736" y="4691063"/>
            <a:ext cx="2232025" cy="2166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contenuto 2"/>
          <p:cNvSpPr txBox="1">
            <a:spLocks/>
          </p:cNvSpPr>
          <p:nvPr/>
        </p:nvSpPr>
        <p:spPr bwMode="auto">
          <a:xfrm>
            <a:off x="192088" y="1600200"/>
            <a:ext cx="8351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ct val="20000"/>
              </a:spcBef>
              <a:buClr>
                <a:schemeClr val="tx1"/>
              </a:buClr>
            </a:pPr>
            <a:r>
              <a:rPr lang="en-GB" sz="2400" b="1">
                <a:latin typeface="Calibri" pitchFamily="34" charset="0"/>
              </a:rPr>
              <a:t>BOOKLET and ASSENT FORM for 11-17 years old adolescents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5018" t="13793" r="33478" b="7974"/>
          <a:stretch/>
        </p:blipFill>
        <p:spPr bwMode="auto">
          <a:xfrm rot="345952">
            <a:off x="5951538" y="2357438"/>
            <a:ext cx="2928937" cy="3952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076" name="Picture 4" descr="C:\Users\viviana\LAVORO\PROGETTI\DEEP\SOTTOMISSIONE STUDI DEEP\WP 4\materiale bambini\in arabo\DEEP2_ARABO_assent form_11-17_JPG\DEEP2_11-17_assentform_AR_fron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2322">
            <a:off x="5183188" y="2790825"/>
            <a:ext cx="2649537" cy="3751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561263" cy="865187"/>
          </a:xfr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The DEEP </a:t>
            </a:r>
            <a:r>
              <a:rPr lang="it-IT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strategy</a:t>
            </a:r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to </a:t>
            </a:r>
            <a:r>
              <a:rPr lang="it-IT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deal with </a:t>
            </a:r>
            <a:r>
              <a:rPr lang="it-IT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diversity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835150" y="1079500"/>
            <a:ext cx="6121400" cy="4619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cap="small" dirty="0">
                <a:solidFill>
                  <a:schemeClr val="tx2">
                    <a:lumMod val="75000"/>
                  </a:schemeClr>
                </a:solidFill>
              </a:rPr>
              <a:t>STEP 3: </a:t>
            </a:r>
            <a:r>
              <a:rPr lang="en-GB" sz="2400" cap="small" dirty="0">
                <a:solidFill>
                  <a:schemeClr val="tx2">
                    <a:lumMod val="75000"/>
                  </a:schemeClr>
                </a:solidFill>
              </a:rPr>
              <a:t>Patients empowerment in DEEP</a:t>
            </a: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79781">
            <a:off x="3015457" y="3009106"/>
            <a:ext cx="2838450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l="35334" t="13901" r="33279" b="9024"/>
          <a:stretch/>
        </p:blipFill>
        <p:spPr bwMode="auto">
          <a:xfrm rot="21116969">
            <a:off x="390525" y="2206625"/>
            <a:ext cx="2305050" cy="3181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7210425" cy="1143000"/>
          </a:xfr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GB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Recruitment and approval: the state of the art</a:t>
            </a:r>
            <a:endParaRPr lang="it-IT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484784"/>
            <a:ext cx="7704856" cy="2448272"/>
          </a:xfrm>
        </p:spPr>
        <p:txBody>
          <a:bodyPr/>
          <a:lstStyle/>
          <a:p>
            <a:pPr algn="just">
              <a:defRPr/>
            </a:pPr>
            <a:r>
              <a:rPr lang="it-IT" sz="2800" i="1" dirty="0" smtClean="0">
                <a:solidFill>
                  <a:schemeClr val="accent3">
                    <a:lumMod val="50000"/>
                  </a:schemeClr>
                </a:solidFill>
              </a:rPr>
              <a:t>New </a:t>
            </a:r>
            <a:r>
              <a:rPr lang="it-IT" sz="2800" i="1" dirty="0" err="1" smtClean="0">
                <a:solidFill>
                  <a:schemeClr val="accent3">
                    <a:lumMod val="50000"/>
                  </a:schemeClr>
                </a:solidFill>
              </a:rPr>
              <a:t>formulation</a:t>
            </a:r>
            <a:r>
              <a:rPr lang="it-IT" sz="28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available</a:t>
            </a:r>
            <a:r>
              <a:rPr lang="it-IT" sz="2800" dirty="0" smtClean="0"/>
              <a:t> to </a:t>
            </a:r>
            <a:r>
              <a:rPr lang="it-IT" sz="2800" dirty="0"/>
              <a:t>the </a:t>
            </a:r>
            <a:r>
              <a:rPr lang="it-IT" sz="2800" dirty="0" err="1"/>
              <a:t>investigational</a:t>
            </a:r>
            <a:r>
              <a:rPr lang="it-IT" sz="2800" dirty="0"/>
              <a:t> </a:t>
            </a:r>
            <a:r>
              <a:rPr lang="it-IT" sz="2800" dirty="0" err="1"/>
              <a:t>sites</a:t>
            </a:r>
            <a:r>
              <a:rPr lang="it-IT" sz="2800" dirty="0"/>
              <a:t> </a:t>
            </a:r>
            <a:r>
              <a:rPr lang="it-IT" sz="2800" dirty="0" smtClean="0"/>
              <a:t>and </a:t>
            </a:r>
            <a:r>
              <a:rPr lang="it-IT" sz="2800" dirty="0" err="1" smtClean="0"/>
              <a:t>used</a:t>
            </a:r>
            <a:r>
              <a:rPr lang="it-IT" sz="2800" dirty="0" smtClean="0"/>
              <a:t> in the trials</a:t>
            </a:r>
            <a:endParaRPr lang="it-IT" sz="2800" dirty="0"/>
          </a:p>
          <a:p>
            <a:pPr algn="just">
              <a:defRPr/>
            </a:pPr>
            <a:r>
              <a:rPr lang="it-IT" sz="2800" i="1" dirty="0" smtClean="0">
                <a:solidFill>
                  <a:schemeClr val="accent3">
                    <a:lumMod val="50000"/>
                  </a:schemeClr>
                </a:solidFill>
              </a:rPr>
              <a:t>DEEP-1</a:t>
            </a:r>
            <a:r>
              <a:rPr lang="it-IT" sz="2800" dirty="0" smtClean="0"/>
              <a:t> </a:t>
            </a:r>
            <a:r>
              <a:rPr lang="en-US" sz="2800" dirty="0"/>
              <a:t>is concluding recruitment with </a:t>
            </a:r>
            <a:r>
              <a:rPr lang="en-US" sz="2800" dirty="0" smtClean="0"/>
              <a:t>success</a:t>
            </a:r>
          </a:p>
          <a:p>
            <a:pPr algn="just">
              <a:defRPr/>
            </a:pPr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</a:rPr>
              <a:t>DEEP-2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/>
              <a:t>approved by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80% of the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Ethics Committees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and Competent Authorities </a:t>
            </a:r>
            <a:r>
              <a:rPr lang="en-US" sz="2800" dirty="0"/>
              <a:t>and the recruitment </a:t>
            </a:r>
            <a:r>
              <a:rPr lang="en-US" sz="2800" dirty="0" smtClean="0"/>
              <a:t>is </a:t>
            </a:r>
            <a:r>
              <a:rPr lang="en-US" sz="2800" dirty="0"/>
              <a:t>now </a:t>
            </a:r>
            <a:r>
              <a:rPr lang="en-US" sz="2800" dirty="0" smtClean="0"/>
              <a:t>starting</a:t>
            </a:r>
          </a:p>
          <a:p>
            <a:pPr algn="just">
              <a:defRPr/>
            </a:pPr>
            <a:r>
              <a:rPr lang="it-IT" sz="2800" i="1" dirty="0" smtClean="0">
                <a:solidFill>
                  <a:schemeClr val="accent3">
                    <a:lumMod val="50000"/>
                  </a:schemeClr>
                </a:solidFill>
              </a:rPr>
              <a:t>DEEP-3</a:t>
            </a:r>
            <a:r>
              <a:rPr lang="it-IT" sz="2800" dirty="0" smtClean="0"/>
              <a:t> </a:t>
            </a:r>
            <a:r>
              <a:rPr lang="en-US" sz="2800" dirty="0" smtClean="0"/>
              <a:t>observational </a:t>
            </a:r>
            <a:r>
              <a:rPr lang="en-US" sz="2800" dirty="0"/>
              <a:t>study </a:t>
            </a:r>
            <a:r>
              <a:rPr lang="en-US" sz="2800" dirty="0" smtClean="0"/>
              <a:t>is on-going</a:t>
            </a:r>
            <a:endParaRPr lang="en-US" sz="2800" dirty="0"/>
          </a:p>
          <a:p>
            <a:pPr algn="just">
              <a:defRPr/>
            </a:pPr>
            <a:endParaRPr lang="it-IT" dirty="0"/>
          </a:p>
        </p:txBody>
      </p:sp>
      <p:sp>
        <p:nvSpPr>
          <p:cNvPr id="4" name="Fumetto 3 3"/>
          <p:cNvSpPr/>
          <p:nvPr/>
        </p:nvSpPr>
        <p:spPr>
          <a:xfrm rot="2271111">
            <a:off x="6727026" y="4292737"/>
            <a:ext cx="2476318" cy="174959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DEEP 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</a:rPr>
              <a:t>succes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 story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in the EUROMED 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</a:rPr>
              <a:t>perspective</a:t>
            </a:r>
            <a:endParaRPr lang="it-IT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43030" t="41154" r="26614" b="24360"/>
          <a:stretch/>
        </p:blipFill>
        <p:spPr bwMode="auto">
          <a:xfrm>
            <a:off x="4860032" y="5085184"/>
            <a:ext cx="1800200" cy="1150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6057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egnaposto contenuto 2"/>
          <p:cNvSpPr>
            <a:spLocks noGrp="1"/>
          </p:cNvSpPr>
          <p:nvPr>
            <p:ph sz="quarter" idx="1"/>
          </p:nvPr>
        </p:nvSpPr>
        <p:spPr>
          <a:xfrm>
            <a:off x="539552" y="1259632"/>
            <a:ext cx="7848872" cy="46176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it-IT" sz="2000" i="1" dirty="0" smtClean="0"/>
              <a:t>DEEP </a:t>
            </a:r>
            <a:r>
              <a:rPr lang="it-IT" sz="2000" i="1" dirty="0" err="1" smtClean="0"/>
              <a:t>is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aimed</a:t>
            </a:r>
            <a:r>
              <a:rPr lang="it-IT" sz="2000" i="1" dirty="0" smtClean="0"/>
              <a:t> to </a:t>
            </a:r>
            <a:r>
              <a:rPr lang="it-IT" sz="2000" b="1" i="1" dirty="0" err="1" smtClean="0"/>
              <a:t>respond</a:t>
            </a:r>
            <a:r>
              <a:rPr lang="it-IT" sz="2000" b="1" i="1" dirty="0" smtClean="0"/>
              <a:t> to a </a:t>
            </a:r>
            <a:r>
              <a:rPr lang="it-IT" sz="2000" b="1" i="1" dirty="0" err="1" smtClean="0"/>
              <a:t>specific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need</a:t>
            </a:r>
            <a:r>
              <a:rPr lang="it-IT" sz="2000" b="1" i="1" dirty="0" smtClean="0"/>
              <a:t> </a:t>
            </a:r>
            <a:r>
              <a:rPr lang="it-IT" sz="2000" i="1" dirty="0" smtClean="0"/>
              <a:t>from the </a:t>
            </a:r>
            <a:r>
              <a:rPr lang="it-IT" sz="2000" i="1" dirty="0" err="1" smtClean="0"/>
              <a:t>European</a:t>
            </a:r>
            <a:r>
              <a:rPr lang="it-IT" sz="2000" i="1" dirty="0" smtClean="0"/>
              <a:t> Union </a:t>
            </a:r>
            <a:r>
              <a:rPr lang="it-IT" sz="2000" i="1" dirty="0" err="1" smtClean="0"/>
              <a:t>Policies</a:t>
            </a:r>
            <a:r>
              <a:rPr lang="it-IT" sz="2000" i="1" dirty="0" smtClean="0"/>
              <a:t> and </a:t>
            </a:r>
            <a:r>
              <a:rPr lang="it-IT" sz="2000" i="1" dirty="0" err="1" smtClean="0"/>
              <a:t>rules</a:t>
            </a:r>
            <a:r>
              <a:rPr lang="it-IT" sz="2000" i="1" dirty="0" smtClean="0"/>
              <a:t> on </a:t>
            </a:r>
            <a:r>
              <a:rPr lang="it-IT" sz="2000" i="1" dirty="0" err="1" smtClean="0">
                <a:solidFill>
                  <a:srgbClr val="C00000"/>
                </a:solidFill>
              </a:rPr>
              <a:t>Paediatric</a:t>
            </a:r>
            <a:r>
              <a:rPr lang="it-IT" sz="2000" i="1" dirty="0" smtClean="0">
                <a:solidFill>
                  <a:srgbClr val="C00000"/>
                </a:solidFill>
              </a:rPr>
              <a:t> </a:t>
            </a:r>
            <a:r>
              <a:rPr lang="it-IT" sz="2000" i="1" dirty="0" err="1" smtClean="0">
                <a:solidFill>
                  <a:srgbClr val="C00000"/>
                </a:solidFill>
              </a:rPr>
              <a:t>Medicines</a:t>
            </a:r>
            <a:r>
              <a:rPr lang="it-IT" sz="2000" i="1" dirty="0" smtClean="0">
                <a:solidFill>
                  <a:srgbClr val="C00000"/>
                </a:solidFill>
              </a:rPr>
              <a:t> </a:t>
            </a:r>
            <a:r>
              <a:rPr lang="it-IT" sz="2000" i="1" dirty="0" err="1" smtClean="0">
                <a:solidFill>
                  <a:srgbClr val="C00000"/>
                </a:solidFill>
              </a:rPr>
              <a:t>as</a:t>
            </a:r>
            <a:r>
              <a:rPr lang="it-IT" sz="2000" i="1" dirty="0" smtClean="0">
                <a:solidFill>
                  <a:srgbClr val="C00000"/>
                </a:solidFill>
              </a:rPr>
              <a:t> </a:t>
            </a:r>
            <a:r>
              <a:rPr lang="it-IT" sz="2000" i="1" dirty="0" err="1" smtClean="0">
                <a:solidFill>
                  <a:srgbClr val="C00000"/>
                </a:solidFill>
              </a:rPr>
              <a:t>stated</a:t>
            </a:r>
            <a:r>
              <a:rPr lang="it-IT" sz="2000" i="1" dirty="0" smtClean="0">
                <a:solidFill>
                  <a:srgbClr val="C00000"/>
                </a:solidFill>
              </a:rPr>
              <a:t> in the </a:t>
            </a:r>
            <a:r>
              <a:rPr lang="it-IT" sz="2000" i="1" dirty="0" err="1" smtClean="0">
                <a:solidFill>
                  <a:srgbClr val="C00000"/>
                </a:solidFill>
              </a:rPr>
              <a:t>Paediatric</a:t>
            </a:r>
            <a:r>
              <a:rPr lang="it-IT" sz="2000" i="1" dirty="0" smtClean="0">
                <a:solidFill>
                  <a:srgbClr val="C00000"/>
                </a:solidFill>
              </a:rPr>
              <a:t> </a:t>
            </a:r>
            <a:r>
              <a:rPr lang="it-IT" sz="2000" i="1" dirty="0" err="1" smtClean="0">
                <a:solidFill>
                  <a:srgbClr val="C00000"/>
                </a:solidFill>
              </a:rPr>
              <a:t>Regulation</a:t>
            </a:r>
            <a:endParaRPr lang="it-IT" sz="20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20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20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20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20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20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20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800" i="1" dirty="0"/>
              <a:t>	</a:t>
            </a:r>
            <a:endParaRPr lang="en-US" sz="2400" i="1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9659" y="116632"/>
            <a:ext cx="6304682" cy="720080"/>
          </a:xfrm>
        </p:spPr>
        <p:txBody>
          <a:bodyPr/>
          <a:lstStyle/>
          <a:p>
            <a:r>
              <a:rPr lang="en-GB" sz="2400" dirty="0" smtClean="0">
                <a:solidFill>
                  <a:srgbClr val="C00000"/>
                </a:solidFill>
              </a:rPr>
              <a:t>What makes DEEP project so</a:t>
            </a:r>
            <a:br>
              <a:rPr lang="en-GB" sz="2400" dirty="0" smtClean="0">
                <a:solidFill>
                  <a:srgbClr val="C00000"/>
                </a:solidFill>
              </a:rPr>
            </a:br>
            <a:r>
              <a:rPr lang="en-GB" sz="2400" dirty="0" smtClean="0">
                <a:solidFill>
                  <a:srgbClr val="C00000"/>
                </a:solidFill>
              </a:rPr>
              <a:t>special in the contest of FP7 Projects Framework?</a:t>
            </a:r>
            <a:endParaRPr lang="en-GB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755896"/>
              </p:ext>
            </p:extLst>
          </p:nvPr>
        </p:nvGraphicFramePr>
        <p:xfrm>
          <a:off x="554956" y="3889875"/>
          <a:ext cx="3404815" cy="1851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/>
          <p:cNvSpPr/>
          <p:nvPr/>
        </p:nvSpPr>
        <p:spPr>
          <a:xfrm>
            <a:off x="4211960" y="4077072"/>
            <a:ext cx="4032448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it-IT" dirty="0" smtClean="0">
                <a:solidFill>
                  <a:srgbClr val="000308"/>
                </a:solidFill>
                <a:latin typeface="Calibri"/>
              </a:rPr>
              <a:t>DEEP </a:t>
            </a:r>
            <a:r>
              <a:rPr lang="it-IT" dirty="0" err="1" smtClean="0">
                <a:solidFill>
                  <a:srgbClr val="000308"/>
                </a:solidFill>
                <a:latin typeface="Calibri"/>
              </a:rPr>
              <a:t>is</a:t>
            </a:r>
            <a:r>
              <a:rPr lang="it-IT" dirty="0" smtClean="0">
                <a:solidFill>
                  <a:srgbClr val="000308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308"/>
                </a:solidFill>
                <a:latin typeface="Calibri"/>
              </a:rPr>
              <a:t>responding</a:t>
            </a:r>
            <a:r>
              <a:rPr lang="it-IT" dirty="0" smtClean="0">
                <a:solidFill>
                  <a:srgbClr val="000308"/>
                </a:solidFill>
                <a:latin typeface="Calibri"/>
              </a:rPr>
              <a:t> to a </a:t>
            </a:r>
            <a:r>
              <a:rPr lang="it-IT" dirty="0" err="1" smtClean="0">
                <a:solidFill>
                  <a:srgbClr val="000308"/>
                </a:solidFill>
                <a:latin typeface="Calibri"/>
              </a:rPr>
              <a:t>real</a:t>
            </a:r>
            <a:r>
              <a:rPr lang="it-IT" dirty="0" smtClean="0">
                <a:solidFill>
                  <a:srgbClr val="000308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308"/>
                </a:solidFill>
                <a:latin typeface="Calibri"/>
              </a:rPr>
              <a:t>therapeutic</a:t>
            </a:r>
            <a:r>
              <a:rPr lang="it-IT" dirty="0" smtClean="0">
                <a:solidFill>
                  <a:srgbClr val="000308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308"/>
                </a:solidFill>
                <a:latin typeface="Calibri"/>
              </a:rPr>
              <a:t>need</a:t>
            </a:r>
            <a:r>
              <a:rPr lang="it-IT" dirty="0" smtClean="0">
                <a:solidFill>
                  <a:srgbClr val="000308"/>
                </a:solidFill>
                <a:latin typeface="Calibri"/>
              </a:rPr>
              <a:t>.</a:t>
            </a:r>
          </a:p>
          <a:p>
            <a:pPr lvl="0">
              <a:spcBef>
                <a:spcPct val="20000"/>
              </a:spcBef>
              <a:defRPr/>
            </a:pPr>
            <a:r>
              <a:rPr lang="it-IT" b="1" i="1" dirty="0" err="1" smtClean="0">
                <a:solidFill>
                  <a:srgbClr val="000308"/>
                </a:solidFill>
                <a:latin typeface="Calibri"/>
              </a:rPr>
              <a:t>This</a:t>
            </a:r>
            <a:r>
              <a:rPr lang="it-IT" b="1" i="1" dirty="0" smtClean="0">
                <a:solidFill>
                  <a:srgbClr val="000308"/>
                </a:solidFill>
                <a:latin typeface="Calibri"/>
              </a:rPr>
              <a:t> </a:t>
            </a:r>
            <a:r>
              <a:rPr lang="it-IT" b="1" i="1" dirty="0" err="1" smtClean="0">
                <a:solidFill>
                  <a:srgbClr val="000308"/>
                </a:solidFill>
                <a:latin typeface="Calibri"/>
              </a:rPr>
              <a:t>need</a:t>
            </a:r>
            <a:r>
              <a:rPr lang="it-IT" b="1" i="1" dirty="0" smtClean="0">
                <a:solidFill>
                  <a:srgbClr val="000308"/>
                </a:solidFill>
                <a:latin typeface="Calibri"/>
              </a:rPr>
              <a:t> </a:t>
            </a:r>
            <a:r>
              <a:rPr lang="it-IT" b="1" i="1" dirty="0" err="1" smtClean="0">
                <a:solidFill>
                  <a:srgbClr val="000308"/>
                </a:solidFill>
                <a:latin typeface="Calibri"/>
              </a:rPr>
              <a:t>is</a:t>
            </a:r>
            <a:r>
              <a:rPr lang="it-IT" b="1" i="1" dirty="0" smtClean="0">
                <a:solidFill>
                  <a:srgbClr val="000308"/>
                </a:solidFill>
                <a:latin typeface="Calibri"/>
              </a:rPr>
              <a:t> a common </a:t>
            </a:r>
            <a:r>
              <a:rPr lang="it-IT" b="1" i="1" dirty="0" err="1" smtClean="0">
                <a:solidFill>
                  <a:srgbClr val="000308"/>
                </a:solidFill>
                <a:latin typeface="Calibri"/>
              </a:rPr>
              <a:t>need</a:t>
            </a:r>
            <a:r>
              <a:rPr lang="it-IT" b="1" i="1" dirty="0" smtClean="0">
                <a:solidFill>
                  <a:srgbClr val="000308"/>
                </a:solidFill>
                <a:latin typeface="Calibri"/>
              </a:rPr>
              <a:t> in </a:t>
            </a:r>
            <a:r>
              <a:rPr lang="it-IT" b="1" i="1" dirty="0" err="1" smtClean="0">
                <a:solidFill>
                  <a:srgbClr val="000308"/>
                </a:solidFill>
                <a:latin typeface="Calibri"/>
              </a:rPr>
              <a:t>european</a:t>
            </a:r>
            <a:r>
              <a:rPr lang="it-IT" b="1" i="1" dirty="0" smtClean="0">
                <a:solidFill>
                  <a:srgbClr val="000308"/>
                </a:solidFill>
                <a:latin typeface="Calibri"/>
              </a:rPr>
              <a:t> and no-</a:t>
            </a:r>
            <a:r>
              <a:rPr lang="it-IT" b="1" i="1" dirty="0" err="1" smtClean="0">
                <a:solidFill>
                  <a:srgbClr val="000308"/>
                </a:solidFill>
                <a:latin typeface="Calibri"/>
              </a:rPr>
              <a:t>european</a:t>
            </a:r>
            <a:r>
              <a:rPr lang="it-IT" b="1" i="1" dirty="0" smtClean="0">
                <a:solidFill>
                  <a:srgbClr val="000308"/>
                </a:solidFill>
                <a:latin typeface="Calibri"/>
              </a:rPr>
              <a:t> MEDITERRANEA REGIONS</a:t>
            </a:r>
            <a:endParaRPr lang="en-GB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46076" y="2402632"/>
            <a:ext cx="381642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dirty="0">
                <a:solidFill>
                  <a:srgbClr val="000308"/>
                </a:solidFill>
                <a:latin typeface="Calibri"/>
              </a:rPr>
              <a:t>Less than </a:t>
            </a:r>
            <a:r>
              <a:rPr lang="en-US" dirty="0" smtClean="0">
                <a:solidFill>
                  <a:srgbClr val="000308"/>
                </a:solidFill>
                <a:latin typeface="Calibri"/>
              </a:rPr>
              <a:t>30</a:t>
            </a:r>
            <a:r>
              <a:rPr lang="en-US" dirty="0">
                <a:solidFill>
                  <a:srgbClr val="000308"/>
                </a:solidFill>
                <a:latin typeface="Calibri"/>
              </a:rPr>
              <a:t>% of </a:t>
            </a:r>
            <a:r>
              <a:rPr lang="en-US" dirty="0" smtClean="0">
                <a:solidFill>
                  <a:srgbClr val="000308"/>
                </a:solidFill>
                <a:latin typeface="Calibri"/>
              </a:rPr>
              <a:t>Medicines on the market are approved for children. Unapproved drugs are used ‘off-label’ because uncovered therapeutic needs. </a:t>
            </a:r>
          </a:p>
          <a:p>
            <a:pPr lvl="0">
              <a:spcBef>
                <a:spcPct val="20000"/>
              </a:spcBef>
              <a:defRPr/>
            </a:pPr>
            <a:endParaRPr lang="en-GB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Immagin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320" y="2455718"/>
            <a:ext cx="2423155" cy="162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664" y="1972963"/>
            <a:ext cx="3200677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24744"/>
            <a:ext cx="8579296" cy="2736304"/>
          </a:xfrm>
        </p:spPr>
        <p:txBody>
          <a:bodyPr/>
          <a:lstStyle/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n-GB" sz="2400" dirty="0" smtClean="0"/>
              <a:t>Innovative </a:t>
            </a:r>
            <a:r>
              <a:rPr lang="en-GB" sz="2400" dirty="0"/>
              <a:t>approaches in </a:t>
            </a:r>
            <a:r>
              <a:rPr lang="en-GB" sz="2400" dirty="0" smtClean="0"/>
              <a:t>CTs: </a:t>
            </a:r>
            <a:r>
              <a:rPr lang="en-US" sz="2400" b="1" i="1" dirty="0" smtClean="0"/>
              <a:t>DEEP-1</a:t>
            </a:r>
            <a:r>
              <a:rPr lang="en-US" sz="2400" i="1" dirty="0" smtClean="0"/>
              <a:t> </a:t>
            </a:r>
            <a:r>
              <a:rPr lang="en-US" sz="2400" b="1" dirty="0">
                <a:solidFill>
                  <a:srgbClr val="0070C0"/>
                </a:solidFill>
              </a:rPr>
              <a:t>PK modeling/simulation </a:t>
            </a:r>
            <a:r>
              <a:rPr lang="en-US" sz="2400" dirty="0" smtClean="0"/>
              <a:t>study to </a:t>
            </a:r>
            <a:r>
              <a:rPr lang="en-US" sz="2400" dirty="0"/>
              <a:t>define </a:t>
            </a:r>
            <a:r>
              <a:rPr lang="en-US" sz="2400" dirty="0" smtClean="0"/>
              <a:t>drug exposure and appropriate dosage of </a:t>
            </a:r>
            <a:r>
              <a:rPr lang="en-US" sz="2400" dirty="0" err="1" smtClean="0"/>
              <a:t>deferiprone</a:t>
            </a:r>
            <a:r>
              <a:rPr lang="en-US" sz="2400" dirty="0" smtClean="0"/>
              <a:t> for children aged &lt; 6yrs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400" dirty="0" smtClean="0"/>
              <a:t>Inclusion criteria based only on number on </a:t>
            </a:r>
            <a:r>
              <a:rPr lang="en-US" sz="2400" b="1" dirty="0" err="1" smtClean="0">
                <a:solidFill>
                  <a:srgbClr val="0070C0"/>
                </a:solidFill>
              </a:rPr>
              <a:t>transfusional</a:t>
            </a:r>
            <a:r>
              <a:rPr lang="en-US" sz="2400" b="1" dirty="0" smtClean="0">
                <a:solidFill>
                  <a:srgbClr val="0070C0"/>
                </a:solidFill>
              </a:rPr>
              <a:t> Fe </a:t>
            </a:r>
            <a:r>
              <a:rPr lang="en-US" sz="2400" dirty="0" smtClean="0"/>
              <a:t>intake without </a:t>
            </a:r>
            <a:r>
              <a:rPr lang="en-US" sz="2400" b="1" dirty="0">
                <a:solidFill>
                  <a:srgbClr val="0070C0"/>
                </a:solidFill>
              </a:rPr>
              <a:t>any age </a:t>
            </a:r>
            <a:r>
              <a:rPr lang="en-US" sz="2400" b="1" dirty="0" smtClean="0">
                <a:solidFill>
                  <a:srgbClr val="0070C0"/>
                </a:solidFill>
              </a:rPr>
              <a:t>threshold</a:t>
            </a:r>
            <a:endParaRPr lang="en-US" sz="2400" b="1" dirty="0">
              <a:solidFill>
                <a:srgbClr val="0070C0"/>
              </a:solidFill>
            </a:endParaRP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n-GB" sz="2400" dirty="0" smtClean="0"/>
              <a:t>First </a:t>
            </a:r>
            <a:r>
              <a:rPr lang="en-GB" sz="2400" dirty="0"/>
              <a:t>time comparison between the </a:t>
            </a:r>
            <a:r>
              <a:rPr lang="en-GB" sz="2400" b="1" dirty="0">
                <a:solidFill>
                  <a:srgbClr val="0070C0"/>
                </a:solidFill>
              </a:rPr>
              <a:t>two oral available comparators</a:t>
            </a:r>
            <a:r>
              <a:rPr lang="en-GB" sz="2400" dirty="0" smtClean="0">
                <a:solidFill>
                  <a:srgbClr val="0070C0"/>
                </a:solidFill>
              </a:rPr>
              <a:t>: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dirty="0" err="1" smtClean="0"/>
              <a:t>deferiprone</a:t>
            </a:r>
            <a:r>
              <a:rPr lang="en-GB" sz="2400" dirty="0" smtClean="0"/>
              <a:t> </a:t>
            </a:r>
            <a:r>
              <a:rPr lang="en-GB" sz="2400" dirty="0"/>
              <a:t>vs </a:t>
            </a:r>
            <a:r>
              <a:rPr lang="en-GB" sz="2400" dirty="0" err="1" smtClean="0"/>
              <a:t>deferasirox</a:t>
            </a:r>
            <a:endParaRPr lang="en-GB" sz="2400" dirty="0" smtClean="0">
              <a:solidFill>
                <a:srgbClr val="C00000"/>
              </a:solidFill>
            </a:endParaRP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400" b="1" i="1" dirty="0" smtClean="0"/>
              <a:t>DEEP-2</a:t>
            </a:r>
            <a:r>
              <a:rPr lang="en-US" sz="2400" i="1" dirty="0"/>
              <a:t>: </a:t>
            </a:r>
            <a:r>
              <a:rPr lang="en-US" sz="2400" dirty="0" smtClean="0"/>
              <a:t>the </a:t>
            </a:r>
            <a:r>
              <a:rPr lang="en-US" sz="2400" b="1" dirty="0">
                <a:solidFill>
                  <a:srgbClr val="0070C0"/>
                </a:solidFill>
              </a:rPr>
              <a:t>larger RCT </a:t>
            </a:r>
            <a:r>
              <a:rPr lang="en-US" sz="2400" dirty="0"/>
              <a:t>in </a:t>
            </a:r>
            <a:r>
              <a:rPr lang="en-US" sz="2400" i="1" dirty="0" err="1"/>
              <a:t>paediatric</a:t>
            </a:r>
            <a:r>
              <a:rPr lang="en-US" sz="2400" i="1" dirty="0"/>
              <a:t> patients </a:t>
            </a:r>
            <a:endParaRPr lang="en-US" sz="2400" i="1" dirty="0" smtClean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400" b="1" dirty="0" smtClean="0">
                <a:solidFill>
                  <a:srgbClr val="0070C0"/>
                </a:solidFill>
              </a:rPr>
              <a:t>New, more reliable endpoint based on magnetic resonance:</a:t>
            </a:r>
            <a:endParaRPr lang="en-GB" sz="2400" dirty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endParaRPr lang="en-GB" sz="2400" dirty="0">
              <a:solidFill>
                <a:srgbClr val="C00000"/>
              </a:solidFill>
            </a:endParaRP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endParaRPr lang="en-US" sz="2400" dirty="0" smtClean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endParaRPr lang="en-US" sz="2400" dirty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endParaRPr lang="en-US" sz="2400" dirty="0" smtClean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endParaRPr lang="en-US" dirty="0"/>
          </a:p>
        </p:txBody>
      </p:sp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207740" y="4869160"/>
            <a:ext cx="8551068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indent="0" algn="just"/>
            <a:r>
              <a:rPr lang="en-US" sz="2000" dirty="0" smtClean="0">
                <a:solidFill>
                  <a:schemeClr val="bg1"/>
                </a:solidFill>
              </a:rPr>
              <a:t>Cardiac </a:t>
            </a:r>
            <a:r>
              <a:rPr lang="en-US" sz="2000" b="1" u="sng" dirty="0">
                <a:solidFill>
                  <a:srgbClr val="FFFF00"/>
                </a:solidFill>
              </a:rPr>
              <a:t>MRI T2* </a:t>
            </a:r>
            <a:r>
              <a:rPr lang="en-US" sz="2000" dirty="0">
                <a:solidFill>
                  <a:schemeClr val="bg1"/>
                </a:solidFill>
              </a:rPr>
              <a:t>included as </a:t>
            </a:r>
            <a:r>
              <a:rPr lang="en-US" sz="2000" b="1" u="sng" dirty="0">
                <a:solidFill>
                  <a:srgbClr val="FFFF00"/>
                </a:solidFill>
              </a:rPr>
              <a:t>co-primary endpoint </a:t>
            </a:r>
            <a:r>
              <a:rPr lang="en-US" sz="2000" dirty="0">
                <a:solidFill>
                  <a:schemeClr val="bg1"/>
                </a:solidFill>
              </a:rPr>
              <a:t>for children above 10 year and liver </a:t>
            </a:r>
            <a:r>
              <a:rPr lang="en-US" sz="2000" b="1" u="sng" dirty="0">
                <a:solidFill>
                  <a:srgbClr val="FFFF00"/>
                </a:solidFill>
              </a:rPr>
              <a:t>MRI-R2 </a:t>
            </a:r>
            <a:r>
              <a:rPr lang="en-US" sz="2000" dirty="0">
                <a:solidFill>
                  <a:schemeClr val="bg1"/>
                </a:solidFill>
              </a:rPr>
              <a:t>included to measure </a:t>
            </a:r>
            <a:r>
              <a:rPr lang="en-US" sz="2000" b="1" dirty="0">
                <a:solidFill>
                  <a:srgbClr val="FFFF00"/>
                </a:solidFill>
              </a:rPr>
              <a:t>LIC </a:t>
            </a:r>
            <a:r>
              <a:rPr lang="en-US" sz="2000" b="1" dirty="0" smtClean="0">
                <a:solidFill>
                  <a:srgbClr val="FFFF00"/>
                </a:solidFill>
              </a:rPr>
              <a:t>instead of liver biopsy </a:t>
            </a:r>
            <a:r>
              <a:rPr lang="en-US" sz="2000" dirty="0" smtClean="0">
                <a:solidFill>
                  <a:schemeClr val="bg1"/>
                </a:solidFill>
              </a:rPr>
              <a:t>in </a:t>
            </a:r>
            <a:r>
              <a:rPr lang="en-US" sz="2000" dirty="0">
                <a:solidFill>
                  <a:schemeClr val="bg1"/>
                </a:solidFill>
              </a:rPr>
              <a:t>all patients not requiring sedation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500188" y="214313"/>
            <a:ext cx="7320284" cy="571500"/>
          </a:xfr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The DEEP project: </a:t>
            </a:r>
            <a:r>
              <a:rPr lang="en-US" sz="2800" b="1" dirty="0" smtClean="0">
                <a:solidFill>
                  <a:srgbClr val="FF0000"/>
                </a:solidFill>
              </a:rPr>
              <a:t>based on scientist excellence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located to European/no-European countries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23"/>
          <p:cNvCxnSpPr>
            <a:cxnSpLocks noChangeShapeType="1"/>
          </p:cNvCxnSpPr>
          <p:nvPr/>
        </p:nvCxnSpPr>
        <p:spPr bwMode="auto">
          <a:xfrm rot="5400000" flipH="1" flipV="1">
            <a:off x="1130398" y="3194754"/>
            <a:ext cx="731838" cy="1588"/>
          </a:xfrm>
          <a:prstGeom prst="straightConnector1">
            <a:avLst/>
          </a:prstGeom>
          <a:noFill/>
          <a:ln w="762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CasellaDiTesto 25"/>
          <p:cNvSpPr txBox="1">
            <a:spLocks noChangeArrowheads="1"/>
          </p:cNvSpPr>
          <p:nvPr/>
        </p:nvSpPr>
        <p:spPr bwMode="auto">
          <a:xfrm>
            <a:off x="844266" y="3651270"/>
            <a:ext cx="1296988" cy="52228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sz="1400" dirty="0">
                <a:solidFill>
                  <a:schemeClr val="tx1"/>
                </a:solidFill>
              </a:rPr>
              <a:t>FP7 </a:t>
            </a:r>
            <a:r>
              <a:rPr lang="it-IT" sz="1400" dirty="0" err="1">
                <a:solidFill>
                  <a:schemeClr val="tx1"/>
                </a:solidFill>
              </a:rPr>
              <a:t>application</a:t>
            </a:r>
            <a:endParaRPr lang="it-IT" sz="1400" dirty="0">
              <a:solidFill>
                <a:schemeClr val="tx1"/>
              </a:solidFill>
            </a:endParaRPr>
          </a:p>
        </p:txBody>
      </p:sp>
      <p:cxnSp>
        <p:nvCxnSpPr>
          <p:cNvPr id="7" name="Connettore 2 26"/>
          <p:cNvCxnSpPr>
            <a:cxnSpLocks noChangeShapeType="1"/>
          </p:cNvCxnSpPr>
          <p:nvPr/>
        </p:nvCxnSpPr>
        <p:spPr bwMode="auto">
          <a:xfrm flipV="1">
            <a:off x="4082385" y="3267093"/>
            <a:ext cx="0" cy="427668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CasellaDiTesto 27"/>
          <p:cNvSpPr txBox="1">
            <a:spLocks noChangeArrowheads="1"/>
          </p:cNvSpPr>
          <p:nvPr/>
        </p:nvSpPr>
        <p:spPr bwMode="auto">
          <a:xfrm>
            <a:off x="3434685" y="3756982"/>
            <a:ext cx="1295400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sz="1400" dirty="0">
                <a:solidFill>
                  <a:schemeClr val="tx1"/>
                </a:solidFill>
              </a:rPr>
              <a:t>PIP </a:t>
            </a:r>
            <a:r>
              <a:rPr lang="it-IT" sz="1400" dirty="0" err="1">
                <a:solidFill>
                  <a:schemeClr val="tx1"/>
                </a:solidFill>
              </a:rPr>
              <a:t>application</a:t>
            </a:r>
            <a:endParaRPr lang="it-IT" sz="1400" dirty="0">
              <a:solidFill>
                <a:schemeClr val="tx1"/>
              </a:solidFill>
            </a:endParaRPr>
          </a:p>
        </p:txBody>
      </p:sp>
      <p:cxnSp>
        <p:nvCxnSpPr>
          <p:cNvPr id="9" name="Connettore 2 28"/>
          <p:cNvCxnSpPr>
            <a:cxnSpLocks noChangeShapeType="1"/>
          </p:cNvCxnSpPr>
          <p:nvPr/>
        </p:nvCxnSpPr>
        <p:spPr bwMode="auto">
          <a:xfrm rot="5400000" flipH="1" flipV="1">
            <a:off x="6575919" y="3328049"/>
            <a:ext cx="731837" cy="1587"/>
          </a:xfrm>
          <a:prstGeom prst="straightConnector1">
            <a:avLst/>
          </a:prstGeom>
          <a:noFill/>
          <a:ln w="76200" algn="ctr">
            <a:solidFill>
              <a:srgbClr val="40464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CasellaDiTesto 29"/>
          <p:cNvSpPr txBox="1">
            <a:spLocks noChangeArrowheads="1"/>
          </p:cNvSpPr>
          <p:nvPr/>
        </p:nvSpPr>
        <p:spPr bwMode="auto">
          <a:xfrm>
            <a:off x="6258418" y="3860821"/>
            <a:ext cx="1368425" cy="52387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sz="1400" dirty="0" smtClean="0">
                <a:solidFill>
                  <a:schemeClr val="tx1"/>
                </a:solidFill>
              </a:rPr>
              <a:t>PUMA Applications</a:t>
            </a:r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www.stocktradersdaily.com/News%20Release/European_Un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51" y="1644598"/>
            <a:ext cx="1676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europa.eu/agencies/images/emea_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498" y="1362092"/>
            <a:ext cx="12477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o 19"/>
          <p:cNvGrpSpPr>
            <a:grpSpLocks noChangeAspect="1"/>
          </p:cNvGrpSpPr>
          <p:nvPr/>
        </p:nvGrpSpPr>
        <p:grpSpPr bwMode="auto">
          <a:xfrm>
            <a:off x="5928219" y="1448055"/>
            <a:ext cx="2025650" cy="1447800"/>
            <a:chOff x="2786063" y="2152650"/>
            <a:chExt cx="3571875" cy="25527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63" y="2152650"/>
              <a:ext cx="3571875" cy="2552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asellaDiTesto 21"/>
            <p:cNvSpPr txBox="1">
              <a:spLocks noChangeArrowheads="1"/>
            </p:cNvSpPr>
            <p:nvPr/>
          </p:nvSpPr>
          <p:spPr bwMode="auto">
            <a:xfrm>
              <a:off x="4644008" y="2636912"/>
              <a:ext cx="64807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0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0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/>
            </a:p>
          </p:txBody>
        </p:sp>
      </p:grpSp>
      <p:sp>
        <p:nvSpPr>
          <p:cNvPr id="17" name="Rettangolo 16"/>
          <p:cNvSpPr/>
          <p:nvPr/>
        </p:nvSpPr>
        <p:spPr>
          <a:xfrm>
            <a:off x="380470" y="4284226"/>
            <a:ext cx="2376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2">
                    <a:lumMod val="50000"/>
                  </a:schemeClr>
                </a:solidFill>
              </a:rPr>
              <a:t>Project </a:t>
            </a:r>
            <a:r>
              <a:rPr lang="it-IT" sz="1200" dirty="0" err="1" smtClean="0">
                <a:solidFill>
                  <a:schemeClr val="tx2">
                    <a:lumMod val="50000"/>
                  </a:schemeClr>
                </a:solidFill>
              </a:rPr>
              <a:t>considered</a:t>
            </a:r>
            <a:r>
              <a:rPr lang="it-IT" sz="1200" dirty="0" smtClean="0">
                <a:solidFill>
                  <a:schemeClr val="tx2">
                    <a:lumMod val="50000"/>
                  </a:schemeClr>
                </a:solidFill>
              </a:rPr>
              <a:t> on the </a:t>
            </a:r>
            <a:r>
              <a:rPr lang="it-IT" sz="1200" dirty="0" err="1" smtClean="0">
                <a:solidFill>
                  <a:schemeClr val="tx2">
                    <a:lumMod val="50000"/>
                  </a:schemeClr>
                </a:solidFill>
              </a:rPr>
              <a:t>basis</a:t>
            </a:r>
            <a:r>
              <a:rPr lang="it-IT" sz="1200" dirty="0" smtClean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it-IT" sz="1200" dirty="0" err="1" smtClean="0">
                <a:solidFill>
                  <a:schemeClr val="tx2">
                    <a:lumMod val="50000"/>
                  </a:schemeClr>
                </a:solidFill>
              </a:rPr>
              <a:t>scientific</a:t>
            </a:r>
            <a:r>
              <a:rPr lang="it-IT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1200" dirty="0" err="1" smtClean="0">
                <a:solidFill>
                  <a:schemeClr val="tx2">
                    <a:lumMod val="50000"/>
                  </a:schemeClr>
                </a:solidFill>
              </a:rPr>
              <a:t>excellence</a:t>
            </a:r>
            <a:r>
              <a:rPr lang="it-IT" sz="1200" dirty="0" smtClean="0">
                <a:solidFill>
                  <a:schemeClr val="tx2">
                    <a:lumMod val="50000"/>
                  </a:schemeClr>
                </a:solidFill>
              </a:rPr>
              <a:t> (no </a:t>
            </a:r>
            <a:r>
              <a:rPr lang="it-IT" sz="1200" dirty="0" err="1" smtClean="0">
                <a:solidFill>
                  <a:schemeClr val="tx2">
                    <a:lumMod val="50000"/>
                  </a:schemeClr>
                </a:solidFill>
              </a:rPr>
              <a:t>paediatric</a:t>
            </a:r>
            <a:r>
              <a:rPr lang="it-IT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1200" dirty="0" err="1" smtClean="0">
                <a:solidFill>
                  <a:schemeClr val="tx2">
                    <a:lumMod val="50000"/>
                  </a:schemeClr>
                </a:solidFill>
              </a:rPr>
              <a:t>needs</a:t>
            </a:r>
            <a:r>
              <a:rPr lang="it-IT" sz="12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2">
                    <a:lumMod val="50000"/>
                  </a:schemeClr>
                </a:solidFill>
              </a:rPr>
              <a:t>No </a:t>
            </a:r>
            <a:r>
              <a:rPr lang="it-IT" sz="1200" dirty="0" err="1" smtClean="0">
                <a:solidFill>
                  <a:schemeClr val="tx2">
                    <a:lumMod val="50000"/>
                  </a:schemeClr>
                </a:solidFill>
              </a:rPr>
              <a:t>mention</a:t>
            </a:r>
            <a:r>
              <a:rPr lang="it-IT" sz="1200" dirty="0" smtClean="0">
                <a:solidFill>
                  <a:schemeClr val="tx2">
                    <a:lumMod val="50000"/>
                  </a:schemeClr>
                </a:solidFill>
              </a:rPr>
              <a:t> to the </a:t>
            </a:r>
            <a:r>
              <a:rPr lang="it-IT" sz="1200" dirty="0" smtClean="0">
                <a:solidFill>
                  <a:srgbClr val="C00000"/>
                </a:solidFill>
              </a:rPr>
              <a:t>trials </a:t>
            </a:r>
            <a:r>
              <a:rPr lang="it-IT" sz="1200" dirty="0" err="1" smtClean="0">
                <a:solidFill>
                  <a:srgbClr val="C00000"/>
                </a:solidFill>
              </a:rPr>
              <a:t>conduct</a:t>
            </a:r>
            <a:endParaRPr lang="it-IT" sz="12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err="1" smtClean="0">
                <a:solidFill>
                  <a:schemeClr val="tx2">
                    <a:lumMod val="50000"/>
                  </a:schemeClr>
                </a:solidFill>
              </a:rPr>
              <a:t>Very</a:t>
            </a:r>
            <a:r>
              <a:rPr lang="it-IT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1200" dirty="0" err="1" smtClean="0">
                <a:solidFill>
                  <a:schemeClr val="tx2">
                    <a:lumMod val="50000"/>
                  </a:schemeClr>
                </a:solidFill>
              </a:rPr>
              <a:t>few</a:t>
            </a:r>
            <a:r>
              <a:rPr lang="it-IT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1200" dirty="0" err="1" smtClean="0">
                <a:solidFill>
                  <a:schemeClr val="tx2">
                    <a:lumMod val="50000"/>
                  </a:schemeClr>
                </a:solidFill>
              </a:rPr>
              <a:t>preclinical</a:t>
            </a:r>
            <a:r>
              <a:rPr lang="it-IT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1200" dirty="0" err="1" smtClean="0">
                <a:solidFill>
                  <a:schemeClr val="tx2">
                    <a:lumMod val="50000"/>
                  </a:schemeClr>
                </a:solidFill>
              </a:rPr>
              <a:t>studies</a:t>
            </a:r>
            <a:r>
              <a:rPr lang="it-IT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1200" dirty="0" err="1" smtClean="0">
                <a:solidFill>
                  <a:schemeClr val="tx2">
                    <a:lumMod val="50000"/>
                  </a:schemeClr>
                </a:solidFill>
              </a:rPr>
              <a:t>funded</a:t>
            </a:r>
            <a:endParaRPr lang="it-IT" sz="1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987824" y="4396305"/>
            <a:ext cx="2797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C00000"/>
                </a:solidFill>
              </a:rPr>
              <a:t>Research Consortia having no experiences in regulatory process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C00000"/>
                </a:solidFill>
              </a:rPr>
              <a:t>A whole </a:t>
            </a:r>
            <a:r>
              <a:rPr lang="en-US" sz="1200" b="1" dirty="0" smtClean="0">
                <a:solidFill>
                  <a:srgbClr val="C00000"/>
                </a:solidFill>
              </a:rPr>
              <a:t>research </a:t>
            </a:r>
            <a:r>
              <a:rPr lang="en-US" sz="1200" b="1" dirty="0">
                <a:solidFill>
                  <a:srgbClr val="C00000"/>
                </a:solidFill>
              </a:rPr>
              <a:t>&amp; development </a:t>
            </a:r>
            <a:r>
              <a:rPr lang="en-US" sz="1200" b="1" dirty="0" smtClean="0">
                <a:solidFill>
                  <a:srgbClr val="C00000"/>
                </a:solidFill>
              </a:rPr>
              <a:t>plan requested.</a:t>
            </a:r>
            <a:endParaRPr lang="en-US" sz="1200" dirty="0">
              <a:solidFill>
                <a:srgbClr val="C0000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C00000"/>
                </a:solidFill>
              </a:rPr>
              <a:t>All </a:t>
            </a:r>
            <a:r>
              <a:rPr lang="en-US" sz="1200" dirty="0" err="1">
                <a:solidFill>
                  <a:srgbClr val="C00000"/>
                </a:solidFill>
              </a:rPr>
              <a:t>paed</a:t>
            </a:r>
            <a:r>
              <a:rPr lang="en-US" sz="1200" dirty="0">
                <a:solidFill>
                  <a:srgbClr val="C00000"/>
                </a:solidFill>
              </a:rPr>
              <a:t>. subsets </a:t>
            </a:r>
            <a:r>
              <a:rPr lang="en-US" sz="1200" dirty="0" smtClean="0">
                <a:solidFill>
                  <a:srgbClr val="C00000"/>
                </a:solidFill>
              </a:rPr>
              <a:t>should be covered</a:t>
            </a:r>
            <a:endParaRPr lang="en-US" sz="1200" dirty="0">
              <a:solidFill>
                <a:srgbClr val="C0000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C00000"/>
                </a:solidFill>
              </a:rPr>
              <a:t>Details of  timing &amp; measures </a:t>
            </a:r>
            <a:r>
              <a:rPr lang="en-US" sz="1200" dirty="0" smtClean="0">
                <a:solidFill>
                  <a:srgbClr val="C00000"/>
                </a:solidFill>
              </a:rPr>
              <a:t>including  preclinical, formulation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C00000"/>
                </a:solidFill>
              </a:rPr>
              <a:t>Efficacy</a:t>
            </a:r>
            <a:r>
              <a:rPr lang="en-US" sz="1200" dirty="0">
                <a:solidFill>
                  <a:srgbClr val="C00000"/>
                </a:solidFill>
              </a:rPr>
              <a:t>, Safety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13" y="4534856"/>
            <a:ext cx="2168262" cy="142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tangolo 19"/>
          <p:cNvSpPr/>
          <p:nvPr/>
        </p:nvSpPr>
        <p:spPr>
          <a:xfrm>
            <a:off x="7674110" y="3028885"/>
            <a:ext cx="131670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B050"/>
                </a:solidFill>
              </a:rPr>
              <a:t>Commercial Sponsor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B050"/>
                </a:solidFill>
              </a:rPr>
              <a:t>Intellectual Property</a:t>
            </a:r>
            <a:endParaRPr lang="it-IT" sz="1200" dirty="0"/>
          </a:p>
        </p:txBody>
      </p:sp>
      <p:sp>
        <p:nvSpPr>
          <p:cNvPr id="2" name="Rettangolo 1"/>
          <p:cNvSpPr/>
          <p:nvPr/>
        </p:nvSpPr>
        <p:spPr>
          <a:xfrm>
            <a:off x="1601146" y="172294"/>
            <a:ext cx="6120680" cy="689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DEEP </a:t>
            </a:r>
            <a:r>
              <a:rPr lang="it-IT" sz="2000" b="1" dirty="0" err="1" smtClean="0"/>
              <a:t>demonstrate</a:t>
            </a:r>
            <a:r>
              <a:rPr lang="it-IT" sz="2000" b="1" dirty="0" smtClean="0"/>
              <a:t> </a:t>
            </a:r>
            <a:r>
              <a:rPr lang="it-IT" sz="2000" b="1" smtClean="0"/>
              <a:t>to be able 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3945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7091" y="140494"/>
            <a:ext cx="8229600" cy="909637"/>
          </a:xfrm>
        </p:spPr>
        <p:txBody>
          <a:bodyPr/>
          <a:lstStyle/>
          <a:p>
            <a:r>
              <a:rPr lang="en-GB" sz="3200" dirty="0" smtClean="0"/>
              <a:t>The lesson learnt from these projects</a:t>
            </a:r>
            <a:endParaRPr lang="en-GB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812" y="1066800"/>
            <a:ext cx="8240539" cy="5170512"/>
          </a:xfr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e-DE" sz="2200" b="1" i="1" dirty="0" smtClean="0"/>
              <a:t>In </a:t>
            </a:r>
            <a:r>
              <a:rPr lang="de-DE" sz="2200" b="1" i="1" dirty="0" err="1" smtClean="0"/>
              <a:t>response</a:t>
            </a:r>
            <a:r>
              <a:rPr lang="de-DE" sz="2200" b="1" i="1" dirty="0" smtClean="0"/>
              <a:t> </a:t>
            </a:r>
            <a:r>
              <a:rPr lang="de-DE" sz="2200" b="1" i="1" dirty="0" err="1" smtClean="0"/>
              <a:t>to</a:t>
            </a:r>
            <a:r>
              <a:rPr lang="de-DE" sz="2200" b="1" i="1" dirty="0" smtClean="0"/>
              <a:t> </a:t>
            </a:r>
            <a:r>
              <a:rPr lang="de-DE" sz="2200" b="1" i="1" dirty="0" err="1" smtClean="0"/>
              <a:t>the</a:t>
            </a:r>
            <a:r>
              <a:rPr lang="de-DE" sz="2200" b="1" i="1" dirty="0" smtClean="0"/>
              <a:t> EC Research </a:t>
            </a:r>
            <a:r>
              <a:rPr lang="de-DE" sz="2200" b="1" i="1" dirty="0" err="1" smtClean="0"/>
              <a:t>policies</a:t>
            </a:r>
            <a:endParaRPr lang="de-DE" sz="2200" b="1" i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e-DE" sz="1800" b="1" i="1" dirty="0" smtClean="0"/>
              <a:t>Networking </a:t>
            </a:r>
            <a:r>
              <a:rPr lang="de-DE" sz="1800" b="1" i="1" dirty="0" err="1" smtClean="0"/>
              <a:t>action</a:t>
            </a:r>
            <a:r>
              <a:rPr lang="de-DE" sz="1800" b="1" i="1" dirty="0" smtClean="0"/>
              <a:t>: </a:t>
            </a:r>
            <a:r>
              <a:rPr lang="de-DE" sz="1800" dirty="0" smtClean="0"/>
              <a:t>a </a:t>
            </a:r>
            <a:r>
              <a:rPr lang="de-DE" sz="1800" dirty="0" err="1"/>
              <a:t>very</a:t>
            </a:r>
            <a:r>
              <a:rPr lang="de-DE" sz="1800" dirty="0"/>
              <a:t> large </a:t>
            </a:r>
            <a:r>
              <a:rPr lang="de-DE" sz="1800" dirty="0" err="1"/>
              <a:t>scientific</a:t>
            </a:r>
            <a:r>
              <a:rPr lang="de-DE" sz="1800" dirty="0"/>
              <a:t> </a:t>
            </a:r>
            <a:r>
              <a:rPr lang="de-DE" sz="1800" dirty="0" err="1"/>
              <a:t>community</a:t>
            </a:r>
            <a:r>
              <a:rPr lang="de-DE" sz="1800" dirty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/>
              <a:t>sharing</a:t>
            </a:r>
            <a:r>
              <a:rPr lang="de-DE" sz="1800" dirty="0"/>
              <a:t> </a:t>
            </a:r>
            <a:r>
              <a:rPr lang="de-DE" sz="1800" dirty="0" err="1"/>
              <a:t>competencies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 smtClean="0"/>
              <a:t>skills</a:t>
            </a:r>
            <a:r>
              <a:rPr lang="de-DE" sz="1800" dirty="0" smtClean="0"/>
              <a:t>.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b="1" dirty="0" err="1" smtClean="0"/>
              <a:t>Pubblic</a:t>
            </a:r>
            <a:r>
              <a:rPr lang="en-GB" sz="1800" b="1" dirty="0" smtClean="0"/>
              <a:t>-private</a:t>
            </a:r>
            <a:r>
              <a:rPr lang="en-GB" sz="1800" dirty="0" smtClean="0"/>
              <a:t> integration and support to </a:t>
            </a:r>
            <a:r>
              <a:rPr lang="en-GB" sz="1800" b="1" dirty="0" smtClean="0">
                <a:solidFill>
                  <a:srgbClr val="FF0000"/>
                </a:solidFill>
              </a:rPr>
              <a:t>SMEs</a:t>
            </a:r>
            <a:endParaRPr lang="de-DE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200" b="1" i="1" dirty="0" smtClean="0"/>
              <a:t>In response to the </a:t>
            </a:r>
            <a:r>
              <a:rPr lang="en-GB" sz="2200" b="1" i="1" dirty="0" smtClean="0"/>
              <a:t>specific topic (Paediatric Medicines:</a:t>
            </a:r>
            <a:endParaRPr lang="en-GB" sz="2200" b="1" i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b="1" i="1" dirty="0" smtClean="0"/>
              <a:t>Development of Paediatric Plans (PIPs available</a:t>
            </a:r>
            <a:r>
              <a:rPr lang="en-GB" sz="1800" dirty="0" smtClean="0"/>
              <a:t> </a:t>
            </a:r>
            <a:r>
              <a:rPr lang="en-GB" sz="1800" dirty="0"/>
              <a:t>for </a:t>
            </a:r>
            <a:r>
              <a:rPr lang="en-GB" sz="1800" b="1" dirty="0"/>
              <a:t>15</a:t>
            </a:r>
            <a:r>
              <a:rPr lang="en-GB" sz="1800" dirty="0"/>
              <a:t> Active </a:t>
            </a:r>
            <a:r>
              <a:rPr lang="en-GB" sz="1800" dirty="0" smtClean="0"/>
              <a:t>Substances)</a:t>
            </a:r>
            <a:endParaRPr lang="en-GB" sz="1800" b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b="1" i="1" dirty="0" smtClean="0"/>
              <a:t>Consistent number of paediatric patients, </a:t>
            </a:r>
            <a:r>
              <a:rPr lang="en-GB" sz="1800" i="1" dirty="0" smtClean="0"/>
              <a:t>also</a:t>
            </a:r>
            <a:r>
              <a:rPr lang="en-GB" sz="1800" b="1" i="1" dirty="0" smtClean="0"/>
              <a:t> neonates,</a:t>
            </a:r>
            <a:r>
              <a:rPr lang="en-GB" sz="1800" dirty="0" smtClean="0"/>
              <a:t> in the trials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e-DE" sz="1800" dirty="0" smtClean="0"/>
              <a:t>An </a:t>
            </a:r>
            <a:r>
              <a:rPr lang="de-DE" sz="1800" dirty="0" err="1" smtClean="0"/>
              <a:t>appropriate</a:t>
            </a:r>
            <a:r>
              <a:rPr lang="de-DE" sz="1800" dirty="0" smtClean="0"/>
              <a:t> </a:t>
            </a:r>
            <a:r>
              <a:rPr lang="de-DE" sz="1800" dirty="0" err="1" smtClean="0"/>
              <a:t>drug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treating</a:t>
            </a:r>
            <a:r>
              <a:rPr lang="de-DE" sz="1800" dirty="0" smtClean="0"/>
              <a:t> </a:t>
            </a:r>
            <a:r>
              <a:rPr lang="de-DE" sz="1800" b="1" dirty="0" err="1" smtClean="0"/>
              <a:t>iron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overload</a:t>
            </a:r>
            <a:r>
              <a:rPr lang="de-DE" sz="1800" b="1" dirty="0" smtClean="0"/>
              <a:t> in </a:t>
            </a:r>
            <a:r>
              <a:rPr lang="de-DE" sz="1800" b="1" dirty="0" err="1" smtClean="0"/>
              <a:t>children</a:t>
            </a:r>
            <a:endParaRPr lang="de-DE" sz="1800" b="1" i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e-DE" sz="2200" b="1" i="1" dirty="0" smtClean="0"/>
              <a:t>In </a:t>
            </a:r>
            <a:r>
              <a:rPr lang="de-DE" sz="2200" b="1" i="1" dirty="0" err="1" smtClean="0"/>
              <a:t>response</a:t>
            </a:r>
            <a:r>
              <a:rPr lang="de-DE" sz="2200" b="1" i="1" dirty="0" smtClean="0"/>
              <a:t> </a:t>
            </a:r>
            <a:r>
              <a:rPr lang="de-DE" sz="2200" b="1" i="1" dirty="0" err="1" smtClean="0"/>
              <a:t>to</a:t>
            </a:r>
            <a:r>
              <a:rPr lang="de-DE" sz="2200" b="1" i="1" dirty="0" smtClean="0"/>
              <a:t> </a:t>
            </a:r>
            <a:r>
              <a:rPr lang="de-DE" sz="2200" b="1" i="1" dirty="0" err="1" smtClean="0"/>
              <a:t>the</a:t>
            </a:r>
            <a:r>
              <a:rPr lang="de-DE" sz="2200" b="1" i="1" dirty="0" smtClean="0"/>
              <a:t> Scientific Community </a:t>
            </a:r>
            <a:r>
              <a:rPr lang="de-DE" sz="2200" b="1" i="1" dirty="0" err="1" smtClean="0"/>
              <a:t>expectations</a:t>
            </a:r>
            <a:endParaRPr lang="de-DE" sz="2200" b="1" i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e-DE" sz="1800" b="1" i="1" dirty="0" smtClean="0"/>
              <a:t>Innovative </a:t>
            </a:r>
            <a:r>
              <a:rPr lang="de-DE" sz="1800" b="1" i="1" dirty="0" err="1" smtClean="0"/>
              <a:t>elements</a:t>
            </a:r>
            <a:r>
              <a:rPr lang="de-DE" sz="1800" dirty="0" smtClean="0"/>
              <a:t> </a:t>
            </a:r>
            <a:r>
              <a:rPr lang="de-DE" sz="1800" dirty="0" err="1" smtClean="0"/>
              <a:t>included</a:t>
            </a:r>
            <a:r>
              <a:rPr lang="de-DE" sz="1800" dirty="0" smtClean="0"/>
              <a:t> in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trials</a:t>
            </a:r>
            <a:r>
              <a:rPr lang="de-DE" sz="1800" dirty="0" smtClean="0"/>
              <a:t>: </a:t>
            </a:r>
            <a:r>
              <a:rPr lang="de-DE" sz="1800" dirty="0" err="1" smtClean="0"/>
              <a:t>pharmacogenetic</a:t>
            </a:r>
            <a:r>
              <a:rPr lang="de-DE" sz="1800" dirty="0" smtClean="0"/>
              <a:t> </a:t>
            </a:r>
            <a:r>
              <a:rPr lang="de-DE" sz="1800" dirty="0" err="1" smtClean="0"/>
              <a:t>studies</a:t>
            </a:r>
            <a:endParaRPr lang="de-DE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e-DE" sz="1800" b="1" dirty="0" smtClean="0"/>
              <a:t>New </a:t>
            </a:r>
            <a:r>
              <a:rPr lang="de-DE" sz="1800" b="1" dirty="0" err="1" smtClean="0"/>
              <a:t>competencies</a:t>
            </a:r>
            <a:r>
              <a:rPr lang="de-DE" sz="1800" b="1" dirty="0" smtClean="0"/>
              <a:t> </a:t>
            </a:r>
            <a:r>
              <a:rPr lang="de-DE" sz="1800" dirty="0" err="1" smtClean="0"/>
              <a:t>acquired</a:t>
            </a:r>
            <a:r>
              <a:rPr lang="de-DE" sz="1800" dirty="0" smtClean="0"/>
              <a:t> (</a:t>
            </a:r>
            <a:r>
              <a:rPr lang="de-DE" sz="1800" dirty="0" err="1" smtClean="0"/>
              <a:t>Regulatory</a:t>
            </a:r>
            <a:r>
              <a:rPr lang="de-DE" sz="1800" dirty="0" smtClean="0"/>
              <a:t>, </a:t>
            </a:r>
            <a:r>
              <a:rPr lang="de-DE" sz="1800" dirty="0" err="1" smtClean="0"/>
              <a:t>trials</a:t>
            </a:r>
            <a:r>
              <a:rPr lang="de-DE" sz="1800" dirty="0" smtClean="0"/>
              <a:t> </a:t>
            </a:r>
            <a:r>
              <a:rPr lang="de-DE" sz="1800" dirty="0" err="1" smtClean="0"/>
              <a:t>managements</a:t>
            </a:r>
            <a:r>
              <a:rPr lang="de-DE" sz="1800" dirty="0" smtClean="0"/>
              <a:t>, </a:t>
            </a:r>
            <a:r>
              <a:rPr lang="de-DE" sz="1800" dirty="0" err="1" smtClean="0"/>
              <a:t>Ethics</a:t>
            </a:r>
            <a:r>
              <a:rPr lang="de-DE" sz="1800" dirty="0" smtClean="0"/>
              <a:t>, Communication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parents</a:t>
            </a:r>
            <a:r>
              <a:rPr lang="de-DE" sz="1800" dirty="0" smtClean="0"/>
              <a:t>/</a:t>
            </a:r>
            <a:r>
              <a:rPr lang="de-DE" sz="1800" dirty="0" err="1" smtClean="0"/>
              <a:t>patients</a:t>
            </a:r>
            <a:r>
              <a:rPr lang="de-DE" sz="1800" dirty="0" smtClean="0"/>
              <a:t>, </a:t>
            </a:r>
            <a:r>
              <a:rPr lang="de-DE" sz="1800" dirty="0" err="1" smtClean="0"/>
              <a:t>etc</a:t>
            </a:r>
            <a:r>
              <a:rPr lang="de-DE" sz="1800" dirty="0" smtClean="0"/>
              <a:t>)</a:t>
            </a:r>
            <a:endParaRPr lang="en-GB" sz="1800" dirty="0"/>
          </a:p>
        </p:txBody>
      </p:sp>
      <p:sp>
        <p:nvSpPr>
          <p:cNvPr id="9" name="AutoShape 4" descr="data:image/jpeg;base64,/9j/4AAQSkZJRgABAQAAAQABAAD/2wCEAAkGBxANDw8NDRAPEA8QDw8PDg4QEBAQEA4SFBUWGBURFhcYHTQgGBolHRQUITMhJSwrLy4uGB8/OTMsQzQ5LiwBCgoKDg0OGBAQGiwkICQsLCwsLSwsLC8sLCwsLSwsLywsLCwsLC8sLCwsLCwsLCwsLCwsLCwsLCwsLCwsLCwsLP/AABEIAOEA4QMBEQACEQEDEQH/xAAcAAEAAQUBAQAAAAAAAAAAAAAAAQIDBAUGBwj/xABNEAACAgEBBQQGBAYOCgMAAAABAgADBBEFBhIhMRNBUWEHFCIycYFCUoKhCCNDkZKxFRYkMzRTYmNyc6Kjs8NEVHSEwcTR0+Hwg6Sy/8QAGwEBAAIDAQEAAAAAAAAAAAAAAAEDAgQGBQf/xAA6EQACAQMABggFAwMDBQAAAAAAAQIDBBEFEiExQVEGYXGBkbHB0RMiMqHwFFLhJEJiIzPxFXKCkrL/2gAMAwEAAhEDEQA/APcYAgCAIAgCAIAgCAIAJgGtt29iKSvb1s6+9XUe2sHxRNW+6YTqQh9TS7XgYLJ3hrP73VlP/u71f4vDNWWkrWO+ovPyMtSXItftib/Ucz48WCP8/WUPTNmv7vs/Yn4cik7yOP8AQMz5Pg/9+QtNWf7vs/YfDkXBvJWOdlGXX/8AAbfupLSyOl7KW6ovuvND4cuRdr3lwjoGyEqLHRVyOLGdj4BbQCTNynXpVPomn2NPyMWmt5tVYMAQQQeYIOoMtIJgCAIAgCAIAgCAIAgCAIAgCAIAgCAIAgGuy9s1Vsa14rrR1ppAdlPgxJC1/bI1lVWvTpLM3glJswrMnLt+lXjLz5VgXXeR4nHAp8uFvjPJraYS2U4979v5M1T5mO+yqn53hsg8j+6Ha5dfEI3sL9kCeVWv7ipvk+7Z5FiikZS1hRwqAAOgA0AmhLbtZkCsqZJBWVskpKypgpKytklDJqNDzHeD0MrZJrxsmlCWpU0MTxFsZ3xyx8W7MgP9rWbVHSd3Q+io+x7V4PJi4RfAyKs3No92yvKXn7GQoqtPPutqXh0HgayT4z27bpRJbK8O+Ps/dFbo8jZYe8tDsK7w+Lax4VS/hVXOugCWKSjE9y68XiBOktNIW90v9KSb5bn4fiKZQcd5upuGIgCAIAgCAIAgCAIAgCAIAgCAYudtBKNA2rO2vZ1IOKyzTroPDmNSdANeZExnOMFrSeEDWWi7I/fmNVfdRSxBI/nLRzPwXQdQSwnj3GkpPZS2dfEsUOZcox1rUJWqog91VAVR8AJ5E25PLeWWFzSVNEkaStgaSpkkcMrZJSVlTJIKypgpKytklBWVMkoKytklDLK2C1bUGBVgGVhoysAQwPcQeoiMmnlAx8YX4n8DcGsf6JczGn4Vvzanu6cSgfQ750dh0jrUsRr/ADx5/wBy9+/b1lMqKe43+yttVZJNejVXqNXx7dBYBy9tdOTpzHtKSOeh0PKdna3dG5hr0pZX3XauBryi1vNnNggQBAEAQBAEAQBAEAQBANZmbRYsacbRrF5WWsCa6PI6e8/fwjoOpHLXXr3EaS27+RKWS1jYgr1bUvY2naWvobLNPE9w5nRRoBryAnh1qs6rzJlqWC/pNdokaTBokaSpoEaSpkkaSpkjSVMkpIlTJIKypgpKypklJWVMkoIlbJKCsrYKCJjkkoKycgxsvES0Lxg6o3FW6krZU2hHGjDmp0JGo7iRNi2uqtvNVKUsP8380YtJ7GZezduvSUoz2BDMEpzNAqWMToqXAcq7DyAI0Vj04SQp77Remad4tSXyz5cH2e2/tNWdNx7DpJ7RWIAgCAIAgCAIAgCAarNy2uZqKGKqp0vvHVT/ABVf8vxP0fj01bm5VJYW8ySyVUULWoRAFUdAPvPme/WeNJuTy95YXdJi0BpMGiRpKmBpKmSRpKZEkSpkkSpkkGUskiVMFJlTJIIlTJKCJUyShllTJKCJjkFBWTkFBEnILV1KurI6hlYFWVgCrA8iCD1EzjJxaae0gbL2k2Gy0XsWxmIWm9yS2Ox5LVYTzKHoHPMcge4zu9C6aVzijWfz8H+7+fM1qlPG1HVToykQBAEAQBAEAQDWbUy2LerUHhsYBrbBp+IrOo1H8ttCF7hoSddNDr3FdUo548CUsjHpWtVRBoqjQD/3qfOeI5OTy95aXwJkkQTpDQGkqZJGkpkSQZSySDKpEkGVMkpMpZJBlUgQZVIkpMqZJBlMiSJUySkypklJErBQRJyCgiTkFBEyBZuqDAqwDKwKspAIYHkQQeomcZNPKIK93s9sd1wb3LI2vqVznViACTjOT7zKASrdWUHXUqWb6FoXSqvKepP647+tc/f+cLUqQ1Xlbjp57hWIAgCAIAgGJtPN7CviA4nYhKq9dO0sb3V17h1JPcAT3TGc1CLlLcgYOFj9mp4jx2Oxe2zTTtHOmreQ5AAdwAHdOdq1nVm5MuSwZYkJgrEsTIJkNkiVNggypknP7y747P2VoM3ISt2Gq1ANZaRz0bgQEgcjzOg5TKnbVa30INpFndzfnZu1G7LDyVa3TXsXV6rCO/hDgcXy10lde0rUlmS2BSTOiM0WZlJlLJIMqkCDKpElJlTJIMpkSaTeLevB2WF9dyErZua1gM9jDxCKCdOXXpL7awuLpv4Uc9e5eLIclHeYm7+/WzdpP2OLkqbe6qxXqduvuhgOLoToNYvNE3dtHXqQ2c1tXfjd3iM4vcdFPJZYCIBQRJILbCZIFsiZIGLm4q3Ia310JVgw5MjqQyWKe5lYBge4gTYt7idCpGrTeGvzwfExaTWGbndzabZFbV3cPrNBFeQFBVXOmq3ID9Bxz79DxLqSpn0+yu4XdGNWHHeuT4r84bTTlHVeDbTaMRAEAQBANCLPWL2u/J1F6aB3Eg6W2/MjgHkpI5NPF0lcZl8JcN/aWQXEzVnmpmZWJYmCsTLJBMhsETBsk57fzeVdkYF2YQDYNK8dD0suf3R5gc2PkpmdvRdaoo+PYQ3hHyhtDOtyrbMjIdrLbGL2WMdSxP6vh3TpYxUUox3FJaptatlsrZkdGDI6kqyMDqGBHMEHvktJrDB9R+jHev8AZjAW6zT1mo9jkgaDVwNRYB4MND8dfCchpC2+BVwtz2o2IPKOsnmszIMpZJEqYKTKmSaTfHb6bLwr81wGKLpUh/KWNyRfhqefkDLrK1d1XjSXHf1LiRKWqsnyttPaFuXdZk5Dmy21i7u3Unw8gBoAOgAAn0ijShRgqcFhLcajedrMeqxkZXQlWUhlZSQykcwQR0MzlFSTT3EH0r6Ld7DtbB1uIOVjkVZHQF+XsW6DpxAH5q0+Z6c0crO4+T6JbV1c13eTRu0p6yOynjFgIgFsiZIgtsJkgW2EyQMHIuOLamcuulYKZIGvt4xOrHTvKHRx1OgcD3p0HR+//T1/hyfyz2dj4P0f8FNWOVk7MHXmOYPQ+M+gGqTAEAQDX7cyWrq4azpbcwpqPerMCS48eFQ76d/BKq9VUqbm+BKWWY2NStaLWg0RFCqvgoGgE5Nzcm297LzIEyTBWJlkgqEnWBMZBExbB4h+EbtE8eBhg+yFtyHXuJJCIflpZ+cz19FR2Sl3GEzxeeuViAeqfg+bQNe0MnG19i/G49PF6mHD9z2TxtN080Yz5Pz/AOEWU3tPfpyjLymVMkiVMkgypg8c/CH2gQmDiA+yzW3uPNQFT/8Adk6bozSTlUqdi8dr8kU1nuR4pOtKBAPSPQRtA1bTejX2MjHccPcXrIZT8hx/nnNdKaKnaKfGMl4PZ7F1B/Ng+gZ8+NsQCCIBbYTJEFthM0C04mSIMndG/SuzCY+1ilVr8TjvqaT8Bo9fPr2RM+m6JvP1VrGb3rY+1e+/vNOpHVlg389IwEAQDRZdna5bfVxqwg5/lbdGbUeIQVaH+caeJpitjVprtfp6llNcTIWeImWlwTJMgrEyyCYyBGQJDYPnv8IdD+yeM2nsnArUHxIuu1H9ofnnv6Jf+i+30RVU3nls9QwEA9B9Bik7ZrI6Ci8t8OHT9ZE8rTDxavtRnT+o+kJxzZsESpskgypskpMqZJ4X+EKp9bwm7jjuB8Q/P9YnX9GWvhVF1ryNetvR5NOmKRAO09DiE7bwyByUZJbyHYWDX85E8TpE0tH1P/H/AOkWUvrR9Kz5obogCAUMJKILbCZIFphM0DHqu7DKx7uiuTi289Bpbp2TeZ7RUUf1rTp+jN1qV5UXuktnav4z4FFZbMnXTuTWEAGAczsh+OoXnrez5HPkeGw8SKfgnAv2Zx9/V+JcTfXjw2GxFYRsFmrkkuLJyCsSdYEydYCNYCRkHj34RGyWejDzlGopeyi3Qa6CwAox8ACjD4sJ7Gh6y1pU3x2+BXUXE8LnQFQgHsH4POySbszPYHhStcas9zM5Dvp5gIn6c5/T1ZKEKff6FtJcT3Ccs2XkStskgypsESpsk8p9P+yTbiY2aoJ9XtauzTuS4D2j5cSKPtToujVwo1p0n/csrtX8N+BVWWzJ4RO1NYQD1X0A7KZ8vJzSPYpp7FTp1ssIPI+Sodf6QnKdK7hRoQore3nuX8v7F9Bbcnuk4Q2hAEAhoQLbCZogtNMkDB2nQ1tViIeFyp7JvqWDnW/yYKflNq0ruhWhVX9rTMZLKwdTs3MXJopyE1C3VV2qD1AdQwB8+c+r9homTANbvHYVxMjhPC7VmqtvB7PYQ/pMJhUnqQlLkm/AIxa1CgKvIAAAeAHScHrZ2m0XljIK1k5BWJOQTJyBGQRIyDB25sqrPxrsPIGtVyFG6ajvVh/KBAI8wJlSrSpTU470Q1k+W98dz8rY9zVZCMatfxOSqnsrh3aHublzU8x8OZ7G1vKdxHMXt4rivzmUSi0Yu7W7WXtS4UYdTOdQHsOoqpB+k7dAPvPcDMri6pW8dao/d9hCi3uPqLdTYFWysOrCp5isavYRobbDzew/E93cNB3Th7u5lcVXUlx+yNmKwsG3mm2ZEStskplTZJErbBibV2fXmUW4t68VVyNW479D3jwI6g9xEUq86NSNSD2p5QaysHzFvlublbIuZLkZqCx7HKUHs7V7tT9FvFT8tRzP0jR+k6N7BODxLjHivddfrsNScHE1+7+wMnaVy0YlTWMSOJtD2dQP0nboo6/Hu16S+7vKNrTc6sseb7FxIjFyeEfTW527leycOvDq9ojV7rNNDba2nE+nyAHgAJ8w0jfTvK7qy7EuS4L84m7COqsG7mkZCAIAMAttMkQWmmSBaeZogzd0X/c7VE6mnIyK/wCipsL1r8q3rE+oaLq/Fs6Uv8UvDZ6GlNYkzdzfMTT7znWqmv6+Vj/3bdr/AJU0tJS1bWo+rz2GUPqRbWcRk2S6snILixkFUnIEZAjIEZAmOQUuoYEMAQeoI1BmOtgFNaKo4VAUeAAA+6Yyk3vJKpW2CJW2SRK2ySJW2CJW2SUypskpZQRoQCD1B5gyvOHsBFdaoNFAUeCgAfdDk28skqkAQBAEAQChpKILTTNAtPMkQXt1vZtzk+tbTf8ApUrX/kT6H0cnrWSXJtevqatb6joZ7pUaLej38D/bG1+WJk/8dJ5emXizn3eaM6f1BTOLybJcUxkFxYyCuMgaydYgaxrARkkiY5AmLYImLZImDYIlbZJEwbBErbJIlbYIlTZJExJEAQBAEAQBAKGkogtNM0C20yQKd2/4dmDu9UwD8+0zAf1Cd30Xf9LNf5eiNWt9R1E6UpNDvSdH2f8A7Y4/+pk/9J5Wml/Ry7vNGdP6iFM4fJsl1TGQXFMZBXGQJOsBGsBIyCJGSRMWwRMWwRMGyRMGwRMGySJW2CJW2SRMCRAEAQBAEAQBAKGkogtNM0C20yQKd2/4fmeWJgffbmf+J3fRdf003/l6I1a286idKUmk3qGldFh/J5dH94TSP8WedpeOtZVF1eTTM6f1IsqZ8/ybRdUxkFxTIyCvWMgScgxNrbTpwqLMrJfgpqXid9CdBroBoOZJJA085ZRpzrTVOCy2Q3jay7g5aZFVWRSeKq6tLa20I4kdQynQ8xyI6zGpGVOThLenh9qJW0vSvIImLZImLYImLYEwbJImDYIlbZJEwJEAQBAEAQDXbB25jbSp9Zw7O0q42Ti4WUhl6ghhqOoPzE2Lq0rWtT4dZYe/8wYxkpLKNjNcyEAoaSiC00zQLTzJEF3dcBrs2wdzY9B+xX2n+fPoPRuOrZZ5yb8l6GrW+o6Ke+VGp3rTXCyGALGpPWFUdWagi1QPPVBKq9P4lKcOaa8VglPDyYKMDzHQ8wfKfL8m6XVMjILqmRkFwGMgRrA829IOWdsZdG7uIxILrftO1DyppQg9mT9bUg/HgHedPf0bBWlGV7UXDEFzb4/nDJVP5nqo9GqrCKqKAFUBVUdAANAJ4MptvLLSqY5AmOSRMWwRMWwRMGyRMGwRMSRAEAQBAEAQDzXZN/7X9sX4V54cDadhyMO08kqvPv1Hw1JA+Ar8TOlrw/6lYQrQ21KS1ZLi48H6/wDtyKV8kscGelTmi4GAW2mSILTTJAtPM0QZe6Ca023aaG7KyGPmK27FW+a0qfgZ9O0TS+HZUovlnx2+pp1HmTN7PRMCGUMCCNQQQQe8HugHG7GBSlamJLUF8Zi3VjSxr4z/AEgob7QnzTSdH4F3Uh15XY9q8zcg8xRsVM0MmZdUyMg5DanpQ2ViWW0WXWNbS712IlNh0dCQygkAHmCOs9ejoS8rRjOMVhrKy1uZW6kUabam9O2NqVWjY+Bdi1Ct29bytEusAUnhqU8uI9ARxcz1XrNujZWNrOLuqqk8/THal2vku7vMXKUvpRjegTaWPZRk0cIGb2na32ElrMms+65J5+ySQR09oHqZZ0lpVY1ITz8mMJcE+Xf+bhRawerTl8lwkZAkZBExbJExbBExyBIJEAQBAEAQBAEA4H01Z2NVstqshFstucLiKeTJYOtwI5jhBPx4gD1nQdG6Nad4pU3hJfN2cu9+/AqrNau00O6O8G28DCxrsvDsz8KysPW9R4suis+7xAc2GgDDXuI9odBv6QstHXNxOFKoqc09qf0t9XLk+vhxMISmltWUdDR6WtktyssvobXRktofiQ94PBqOU86XRu+X0pSXNNeuDP40TtmniIsLTTJAw9o5PY1WW6FjWjOFHVyBqFHmToPnNi3outVjTW+TS8TFvCydJsfD9WxqMfXiNVNdZfvcqoBY+ZOp+c+sKKikluRomZJAgHKbQr7DNsH0cmtcheZ52VharR5Dh9XPmS047pRbYlCuuPyvzXr4GxRe9F5TOSyXl1TIyCpK114uFeI9W0Gp+cObxjJOC7rMcg8F38wLt3NsV7UwhpRe7WqvPg4j+/Y7eR1JHgG5e7O60XWp6TsXbVfqisdfVJdn/O81ZpwllHs+7m3KdpY1eZjNqlg5qdOKtx71bDuYH/r0nG3ltUtarpVN6+65o2IyUllGzmrkyEjIIkZAkEiAIAgCAIAgCAIBj7RzqsWmzIvcV1VKXsc9AB+s92neZZRpTrTVOCy3sRDeFlngtDXb3baBcMuHVoSn8TjKfd1H03Pf4t4Cd9JU9C6Pwts395P0X5tZq7akz6ARAoCqAFUAKANAAOgE+fNtvLNst21qxBZVJHQkAkTKMmtzIIYwgWmMzQMU1dvkY2P1Bs9Yt6jSvHKsP700DTvBadH0btviXTqPdBfd7F6vuKa0sRwdhO9NUQBANLvVil6BfWC1mK4yEVdSXUAi2sAdSa2cAfW4fCaWkLRXVvOlxe7tW785GUJarya+mwMAykMrAMrDmGB5gjyny6UWnhm6X1MwZJcUzFguAzEGp3q3fp2riWYd45N7Vb6atVYPdsXzGvzBI75t2N7UtKyqw4b1zXFfnaRKKksHg27228zdXaFmPkITXxAZFAPs2r9G6onv05g9/Q6d3e3drb6YtlUpvbwfJ8n6+K69WMnTlhn0Fsba1GfQmTi2CypxyI6g96sO5h4GfPbm2q29R06qw1+eBtpprKM6UEiAIAgCAIAgCAIAgFnNy68et7r3WuqtSzu50VQO8mZ06c6klCCy3uRDeD5+3+3zv2/kpgYCv6t2gWmocnybO6xx3DwB6DmfL6DorRdLRtJ167Wtja+EVyXrz3Lr1Jzc3hHsHo+3STY2ItPstkWaPlWj6T6clB68K6kD5nlrOP0tpKV9Xc/7Vsiurn2vj4cDZpw1UdMTPLMy2xmSILbGZoFpjMkQX906OPts0/liK6Ov7xUWAb7TtY2o6qU8J9I0JZ/prWOfql8z79y7l98mpUlmR0M9crEAQBAONFHql74fSshr8TpzqJHHUP6tmA8Ar1+c4TpHYfCrfHivlnv6pfzv7cmzRllYMxTOaZeXFMxYLimYsFwGYknLb/bl07Zo4W0ryawfV79PdP1G8UP3dR5+rorStSxqZW2L3r1XWVzgpI8K2dtPaO7Oa9ehrcEdtjvqachO5vMddGHMc/MTu61vaaWt1LeuDW9P83p+xrJyps9x3M9IGHtdVRGFOVp7WLYw4te/s26WDr05+IE4XSOhriybbWtD9y9eXlybNmFRSOtnklggCAIAgCAIAgHP71744WyU4sqzWwjWvHTRrrPD2fojl7x0E9Cw0XcXssU47OLe5fnJbTCU1HeeDb0b25+8ORXQiMEL6Y+FSSw4vrMfptp9I6ADXQDnO+sdG22jKTm3t4yfpyXVx69hqynKbwevejT0fpshPWMjhszrF0ZhzWhT+TTz8W/Ny68fpnTMr2WpDZTX3636I2KdPV2ved2TPBLS2TMkQW2MyQLbGZIGDmBrnrw6iRZkcQZlOjVULp2tw8CAyqD9axJ7WhLD9VcLWXyx2v0Xf5ZKqktVHY0UrWq11qFRFCIqjQKqjQADwAE+jGoVwBAEAQDWbwbMOVUOzIW+phbjuegcAjgbl7jAsp8mJHMAzXu7aFzRlSnuf25PuJjLDyjRYOULUD8LIdSr1tpx1Op0ettOWoII5cvDWfMLq2nb1ZUp71+ZXUzdi8rKMsGarMi4pmLBcBmIKwZBJpN6t1sXa1XY5depGvZXLoLaSepVvkOR5HQcpu2OkK9lPXpPtXB9v5kxlBSW08E3w9Hedsgm1Qb8ZTxLlUqda9OetijnX068x05zv9H6btr1ar+WX7Xx7Hx8+o1J03Ey92vSxtHBC13FcykcuG4ntQPAWjn+kGlV70ctLjMofJLq3eHtgmNaSPS9i+l7ZmToL2txXOg0tQsmvk6a8vMgTmLno1eUtsEprqe3wePtkuVaLOx2ftvEyhrjZOPd/V21uR5EA8p49W0r0f8AchJdqaLFJPcZ81zIQDEztqY+MOLIvopHjbalY/tGW0rerVeKcG+xNkNpbzkds+lbZWLqEtfJcfQx0LD9NtF0+BM9i36O31bfHVX+T9FllbrRR5xvJ6Yc7K4q8NUw6zy4l/GXn7ZGi93QajxnSWfRi2pYlWeu/BeHu+4plWb3HP7s7nbQ23abED9mza25t5bgJ15niPOxuXQa+ek9C90na2ENV4zwit/hwXb3GEYSme87l7j4mxk/EjtMhl0tynA7RvFV+ouo6DwGpM4HSWlq99L59keEVu7+b6/DBtwpqJ05M8wzKCZJBbYzJAoJmSBjZWQtSNY54UQFmPgB+uW06cqklCKy3sRDeDY7sbPdFfKvUrfkcJNbaE49Q17Ojly1GpZuvtM3MgCfTdG2MbOgqa372+b9luRpTlrPJvJvmIgCAIAgCAczvFs80O2fQjMCF9dpQEtYqjQZCKPesQAAgc2QADUqqnxdM6L/AFtPWh9cd3WuXt19rLKc9Vlui5XVXRgysAyspBVlI1BBHUGfO5RcW01tRtl4GYElamYgrBkYBWDMSSYBxW8vox2btAtYKzjXHmbcfRAx8WT3T15kAE+M9qy0/eW2I51o8pej3+nUVSpRZ5rtr0M7Qp1OJZTlKOg17C0/ZY8P9qdNbdKbWpsqpwfivFbfsUuhJbjkc/dDaWMSLsHKGnVlqd0/SUEffPYpaTs6v0VY+KT8HtK3CS4GuTLyMf2Fsvq06oHdNPlrNh06VT5mk+5MjLRL7RybfYa699eXCbLG1+WsKhRhtUUu5DLMvC3W2hkECnCyn16MKLAvzYjQfnlNXSFrT+upFd68iVCT4HWbH9D207yDkdjiprz7RxZZp4hU1HyJE8m46TWdP/bzN9SwvF+zLFRk956Nu36JdnYfC+QGzLRpzuAFIPlUORHkxac3edJLuvmNP5F1b/H2wWxoxW875ECgKoAUAAADQADuAnPttvLLiSYBQTMsEFBMnAKCZkC2xmSILWxMT1+xclx+5KXDYwPTKtU8sjTvrU+4T7zDiHIKx7vQOiXbx+PVXztbF+1P1f2Wzi0a1WpnYjrZ0hSIAgCAIAgCAIByu1dmnDZr6FLYzEvdSoJbHYnVra1HVCdSyjodSO8TnNNaG/Up1qK+fiv3fz5l1OpjYxTaGAZSGVgGVlIIYHmCCOonCSi08M2S6DMMElYaRgFYMxwCoNIwCrWRgkmAIBBAPUaxkAKB0AHwjLYJgCARrGAUlpOCCkmTgFBaZYBSTJwC2zTJIgx8HDO0T3jCB9t+nrn8hP5rxb6XQctSex0JoTGLi4X/AGx9X6LvNepU4I69VAAAAAA0AHIADunXFBMAQBAEAQBAEAQBAOZ2jsN6Ge/BXiRiXtwtQoLHmbKCeSMe9DorHn7J1LeHpXQtO8WvD5Z8+D7ffz4WwqOOx7jHxMtLV4kJOh4WBDK6MOqOrc1Yd6kAicFcW9ShN06iw1+fjNlNPajIBlGDIrBkYBUGmOAVBowCdZGATxSMAcUYA4owBxRgEcUnAILScApLRgFJaZYBQTJwCzkZC1qXsYKq9WY6ASynTlUkowWW9yRDeBhbIfO0fJV6sXqMZgVtyh3dsOqV9/Z+83INoNUPb6J0DGhircbZcFwXu/suGd5rVKudiOrVQAAAAANAByAHhOlKSYAgCAIAgCAIAgCAIAgGp2tsKvIbtkY0ZIAUXoAS6g6hLFPKxOvI8xqeEqTrNS7sqN3DUqxzyfFdj/FzMoycdxosi6zFPDmoKxroMlCWxn58tWPOo9OT6DU6BmnFX/R+vb5lT+ePVvXavVfY2I1U95lhp4GC0qDSMElQMjAJ4pGATxRgDijAHFGAOKMAjijAIJk4BSWk4BSWk4IMNcprmNWGnrFgJVmDcNFRHdZboQD01VQzcx7PfPZsNCXF1iWNWPN+i4+XWVyqKJudmbvrW635LesXqdayV4asckafik7jpr7ZJbmeYB0nbWOjaFnHFNbeLe9+y6ka8puW83c9AwEAQBAEAQBAEAQBAEAQBAEAgjXkeYPUeMA0OTuwg1bCc4rc/wAWq9pik+dJI4R3/iymveZ5t5om1uts44fNbH/PfkzjUlHca+9MrH17fHZ0Gp7bFJuGg7zXoLAT4KH+M5i66M14baMlJctz9vui6NZcSjG2jVaxSuxTYvvVa8Nqf0kPtL8xPBr2lag8VYOPavUtUk9xlcU18Ek8UjAJ4owSOKMAjijBBHFJwDGy8+qnTtrK6+I6KHYKXPgoPNj5CXUberWeKcXJ9SyQ2lvFLZF/8GxrCDr+NyNcWoaHwYdofLRND4z3Lbo3dVNtVqC8X4L1aK3WitxsMfdnj55txu/mKwaMf4MAS1nLkQzcJ+qJ01noS0tsPV1pc5bfBbl59ZTKpJm+opWtVrrVURQFVFAVVA6AAcgJ65WVwBAEAQBAEAQBAEAQBAEAQBAEAQBAEAxs7Z9GSvBkU1XKDqFtrWwA+IDDrHUDWvuvj8zU2RST/F5FpRfhW5KD5LNCrouzq/VSj3LHlgyU5LiWf2uWr7mba39dTQ/+GqTRn0cspbk12P3yZ/GkWP2Aze7MxNPPBu1/OMn/AITXfRe14Tl9vYn40h+wGd/reGP9xuP/ADMLovbcZy+3sPjMvLu7cw0szGHnRRUh/vOOXR6N2Ud+s+1+yRHxpF1N1qTp21uVcR3te9QPxWnhU/AjSb1LRNlT2xpLv2+eTF1JPibHA2Vj42px6Kai3N2rrVWc+LEDVj8Z6EUorC2IwMySBAEAQBAEAQBAEAQBAEAQBAEAQBAEAQBAEAQBAEAQBAEAQBAEAQBAEAQBAEAQBAEAQD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data:image/jpeg;base64,/9j/4AAQSkZJRgABAQAAAQABAAD/2wCEAAkGBxANDw8NDRAPEA8QDw8PDg4QEBAQEA4SFBUWGBURFhcYHTQgGBolHRQUITMhJSwrLy4uGB8/OTMsQzQ5LiwBCgoKDg0OGBAQGiwkICQsLCwsLSwsLC8sLCwsLSwsLywsLCwsLC8sLCwsLCwsLCwsLCwsLCwsLCwsLCwsLCwsLP/AABEIAOEA4QMBEQACEQEDEQH/xAAcAAEAAQUBAQAAAAAAAAAAAAAAAQIDBAUGBwj/xABNEAACAgEBBQQGBAYOCgMAAAABAgADBBEFBhIhMRNBUWEHFCIycYFCUoKhCCNDkZKxFRYkMzRTYmNyc6Kjs8NEVHSEwcTR0+Hwg6Sy/8QAGwEBAAIDAQEAAAAAAAAAAAAAAAEDAgQGBQf/xAA6EQACAQMABggFAwMDBQAAAAAAAQIDBBEFEiExQVEGYXGBkbHB0RMiMqHwFFLhJEJiIzPxFXKCkrL/2gAMAwEAAhEDEQA/APcYAgCAIAgCAIAgCAIAJgGtt29iKSvb1s6+9XUe2sHxRNW+6YTqQh9TS7XgYLJ3hrP73VlP/u71f4vDNWWkrWO+ovPyMtSXItftib/Ucz48WCP8/WUPTNmv7vs/Yn4cik7yOP8AQMz5Pg/9+QtNWf7vs/YfDkXBvJWOdlGXX/8AAbfupLSyOl7KW6ovuvND4cuRdr3lwjoGyEqLHRVyOLGdj4BbQCTNynXpVPomn2NPyMWmt5tVYMAQQQeYIOoMtIJgCAIAgCAIAgCAIAgCAIAgCAIAgCAIAgGuy9s1Vsa14rrR1ppAdlPgxJC1/bI1lVWvTpLM3glJswrMnLt+lXjLz5VgXXeR4nHAp8uFvjPJraYS2U4979v5M1T5mO+yqn53hsg8j+6Ha5dfEI3sL9kCeVWv7ipvk+7Z5FiikZS1hRwqAAOgA0AmhLbtZkCsqZJBWVskpKypgpKytklDJqNDzHeD0MrZJrxsmlCWpU0MTxFsZ3xyx8W7MgP9rWbVHSd3Q+io+x7V4PJi4RfAyKs3No92yvKXn7GQoqtPPutqXh0HgayT4z27bpRJbK8O+Ps/dFbo8jZYe8tDsK7w+Lax4VS/hVXOugCWKSjE9y68XiBOktNIW90v9KSb5bn4fiKZQcd5upuGIgCAIAgCAIAgCAIAgCAIAgCAYudtBKNA2rO2vZ1IOKyzTroPDmNSdANeZExnOMFrSeEDWWi7I/fmNVfdRSxBI/nLRzPwXQdQSwnj3GkpPZS2dfEsUOZcox1rUJWqog91VAVR8AJ5E25PLeWWFzSVNEkaStgaSpkkcMrZJSVlTJIKypgpKytklBWVMkoKytklDLK2C1bUGBVgGVhoysAQwPcQeoiMmnlAx8YX4n8DcGsf6JczGn4Vvzanu6cSgfQ750dh0jrUsRr/ADx5/wBy9+/b1lMqKe43+yttVZJNejVXqNXx7dBYBy9tdOTpzHtKSOeh0PKdna3dG5hr0pZX3XauBryi1vNnNggQBAEAQBAEAQBAEAQBANZmbRYsacbRrF5WWsCa6PI6e8/fwjoOpHLXXr3EaS27+RKWS1jYgr1bUvY2naWvobLNPE9w5nRRoBryAnh1qs6rzJlqWC/pNdokaTBokaSpoEaSpkkaSpkjSVMkpIlTJIKypgpKypklJWVMkoIlbJKCsrYKCJjkkoKycgxsvES0Lxg6o3FW6krZU2hHGjDmp0JGo7iRNi2uqtvNVKUsP8380YtJ7GZezduvSUoz2BDMEpzNAqWMToqXAcq7DyAI0Vj04SQp77Remad4tSXyz5cH2e2/tNWdNx7DpJ7RWIAgCAIAgCAIAgCAarNy2uZqKGKqp0vvHVT/ABVf8vxP0fj01bm5VJYW8ySyVUULWoRAFUdAPvPme/WeNJuTy95YXdJi0BpMGiRpKmBpKmSRpKZEkSpkkSpkkGUskiVMFJlTJIIlTJKCJUyShllTJKCJjkFBWTkFBEnILV1KurI6hlYFWVgCrA8iCD1EzjJxaae0gbL2k2Gy0XsWxmIWm9yS2Ox5LVYTzKHoHPMcge4zu9C6aVzijWfz8H+7+fM1qlPG1HVToykQBAEAQBAEAQDWbUy2LerUHhsYBrbBp+IrOo1H8ttCF7hoSddNDr3FdUo548CUsjHpWtVRBoqjQD/3qfOeI5OTy95aXwJkkQTpDQGkqZJGkpkSQZSySDKpEkGVMkpMpZJBlUgQZVIkpMqZJBlMiSJUySkypklJErBQRJyCgiTkFBEyBZuqDAqwDKwKspAIYHkQQeomcZNPKIK93s9sd1wb3LI2vqVznViACTjOT7zKASrdWUHXUqWb6FoXSqvKepP647+tc/f+cLUqQ1Xlbjp57hWIAgCAIAgGJtPN7CviA4nYhKq9dO0sb3V17h1JPcAT3TGc1CLlLcgYOFj9mp4jx2Oxe2zTTtHOmreQ5AAdwAHdOdq1nVm5MuSwZYkJgrEsTIJkNkiVNggypknP7y747P2VoM3ISt2Gq1ANZaRz0bgQEgcjzOg5TKnbVa30INpFndzfnZu1G7LDyVa3TXsXV6rCO/hDgcXy10lde0rUlmS2BSTOiM0WZlJlLJIMqkCDKpElJlTJIMpkSaTeLevB2WF9dyErZua1gM9jDxCKCdOXXpL7awuLpv4Uc9e5eLIclHeYm7+/WzdpP2OLkqbe6qxXqduvuhgOLoToNYvNE3dtHXqQ2c1tXfjd3iM4vcdFPJZYCIBQRJILbCZIFsiZIGLm4q3Ia310JVgw5MjqQyWKe5lYBge4gTYt7idCpGrTeGvzwfExaTWGbndzabZFbV3cPrNBFeQFBVXOmq3ID9Bxz79DxLqSpn0+yu4XdGNWHHeuT4r84bTTlHVeDbTaMRAEAQBANCLPWL2u/J1F6aB3Eg6W2/MjgHkpI5NPF0lcZl8JcN/aWQXEzVnmpmZWJYmCsTLJBMhsETBsk57fzeVdkYF2YQDYNK8dD0suf3R5gc2PkpmdvRdaoo+PYQ3hHyhtDOtyrbMjIdrLbGL2WMdSxP6vh3TpYxUUox3FJaptatlsrZkdGDI6kqyMDqGBHMEHvktJrDB9R+jHev8AZjAW6zT1mo9jkgaDVwNRYB4MND8dfCchpC2+BVwtz2o2IPKOsnmszIMpZJEqYKTKmSaTfHb6bLwr81wGKLpUh/KWNyRfhqefkDLrK1d1XjSXHf1LiRKWqsnyttPaFuXdZk5Dmy21i7u3Unw8gBoAOgAAn0ijShRgqcFhLcajedrMeqxkZXQlWUhlZSQykcwQR0MzlFSTT3EH0r6Ld7DtbB1uIOVjkVZHQF+XsW6DpxAH5q0+Z6c0crO4+T6JbV1c13eTRu0p6yOynjFgIgFsiZIgtsJkgW2EyQMHIuOLamcuulYKZIGvt4xOrHTvKHRx1OgcD3p0HR+//T1/hyfyz2dj4P0f8FNWOVk7MHXmOYPQ+M+gGqTAEAQDX7cyWrq4azpbcwpqPerMCS48eFQ76d/BKq9VUqbm+BKWWY2NStaLWg0RFCqvgoGgE5Nzcm297LzIEyTBWJlkgqEnWBMZBExbB4h+EbtE8eBhg+yFtyHXuJJCIflpZ+cz19FR2Sl3GEzxeeuViAeqfg+bQNe0MnG19i/G49PF6mHD9z2TxtN080Yz5Pz/AOEWU3tPfpyjLymVMkiVMkgypg8c/CH2gQmDiA+yzW3uPNQFT/8Adk6bozSTlUqdi8dr8kU1nuR4pOtKBAPSPQRtA1bTejX2MjHccPcXrIZT8hx/nnNdKaKnaKfGMl4PZ7F1B/Ng+gZ8+NsQCCIBbYTJEFthM0C04mSIMndG/SuzCY+1ilVr8TjvqaT8Bo9fPr2RM+m6JvP1VrGb3rY+1e+/vNOpHVlg389IwEAQDRZdna5bfVxqwg5/lbdGbUeIQVaH+caeJpitjVprtfp6llNcTIWeImWlwTJMgrEyyCYyBGQJDYPnv8IdD+yeM2nsnArUHxIuu1H9ofnnv6Jf+i+30RVU3nls9QwEA9B9Bik7ZrI6Ci8t8OHT9ZE8rTDxavtRnT+o+kJxzZsESpskgypskpMqZJ4X+EKp9bwm7jjuB8Q/P9YnX9GWvhVF1ryNetvR5NOmKRAO09DiE7bwyByUZJbyHYWDX85E8TpE0tH1P/H/AOkWUvrR9Kz5obogCAUMJKILbCZIFphM0DHqu7DKx7uiuTi289Bpbp2TeZ7RUUf1rTp+jN1qV5UXuktnav4z4FFZbMnXTuTWEAGAczsh+OoXnrez5HPkeGw8SKfgnAv2Zx9/V+JcTfXjw2GxFYRsFmrkkuLJyCsSdYEydYCNYCRkHj34RGyWejDzlGopeyi3Qa6CwAox8ACjD4sJ7Gh6y1pU3x2+BXUXE8LnQFQgHsH4POySbszPYHhStcas9zM5Dvp5gIn6c5/T1ZKEKff6FtJcT3Ccs2XkStskgypsESpsk8p9P+yTbiY2aoJ9XtauzTuS4D2j5cSKPtToujVwo1p0n/csrtX8N+BVWWzJ4RO1NYQD1X0A7KZ8vJzSPYpp7FTp1ssIPI+Sodf6QnKdK7hRoQore3nuX8v7F9Bbcnuk4Q2hAEAhoQLbCZogtNMkDB2nQ1tViIeFyp7JvqWDnW/yYKflNq0ruhWhVX9rTMZLKwdTs3MXJopyE1C3VV2qD1AdQwB8+c+r9homTANbvHYVxMjhPC7VmqtvB7PYQ/pMJhUnqQlLkm/AIxa1CgKvIAAAeAHScHrZ2m0XljIK1k5BWJOQTJyBGQRIyDB25sqrPxrsPIGtVyFG6ajvVh/KBAI8wJlSrSpTU470Q1k+W98dz8rY9zVZCMatfxOSqnsrh3aHublzU8x8OZ7G1vKdxHMXt4rivzmUSi0Yu7W7WXtS4UYdTOdQHsOoqpB+k7dAPvPcDMri6pW8dao/d9hCi3uPqLdTYFWysOrCp5isavYRobbDzew/E93cNB3Th7u5lcVXUlx+yNmKwsG3mm2ZEStskplTZJErbBibV2fXmUW4t68VVyNW479D3jwI6g9xEUq86NSNSD2p5QaysHzFvlublbIuZLkZqCx7HKUHs7V7tT9FvFT8tRzP0jR+k6N7BODxLjHivddfrsNScHE1+7+wMnaVy0YlTWMSOJtD2dQP0nboo6/Hu16S+7vKNrTc6sseb7FxIjFyeEfTW527leycOvDq9ojV7rNNDba2nE+nyAHgAJ8w0jfTvK7qy7EuS4L84m7COqsG7mkZCAIAMAttMkQWmmSBaeZogzd0X/c7VE6mnIyK/wCipsL1r8q3rE+oaLq/Fs6Uv8UvDZ6GlNYkzdzfMTT7znWqmv6+Vj/3bdr/AJU0tJS1bWo+rz2GUPqRbWcRk2S6snILixkFUnIEZAjIEZAmOQUuoYEMAQeoI1BmOtgFNaKo4VAUeAAA+6Yyk3vJKpW2CJW2SRK2ySJW2CJW2SUypskpZQRoQCD1B5gyvOHsBFdaoNFAUeCgAfdDk28skqkAQBAEAQChpKILTTNAtPMkQXt1vZtzk+tbTf8ApUrX/kT6H0cnrWSXJtevqatb6joZ7pUaLej38D/bG1+WJk/8dJ5emXizn3eaM6f1BTOLybJcUxkFxYyCuMgaydYgaxrARkkiY5AmLYImLZImDYIlbZJEwbBErbJIlbYIlTZJExJEAQBAEAQBAKGkogtNM0C20yQKd2/4dmDu9UwD8+0zAf1Cd30Xf9LNf5eiNWt9R1E6UpNDvSdH2f8A7Y4/+pk/9J5Wml/Ry7vNGdP6iFM4fJsl1TGQXFMZBXGQJOsBGsBIyCJGSRMWwRMWwRMGyRMGwRMGySJW2CJW2SRMCRAEAQBAEAQBAKGkogtNM0C20yQKd2/4fmeWJgffbmf+J3fRdf003/l6I1a286idKUmk3qGldFh/J5dH94TSP8WedpeOtZVF1eTTM6f1IsqZ8/ybRdUxkFxTIyCvWMgScgxNrbTpwqLMrJfgpqXid9CdBroBoOZJJA085ZRpzrTVOCy2Q3jay7g5aZFVWRSeKq6tLa20I4kdQynQ8xyI6zGpGVOThLenh9qJW0vSvIImLZImLYImLYEwbJImDYIlbZJEwJEAQBAEAQDXbB25jbSp9Zw7O0q42Ti4WUhl6ghhqOoPzE2Lq0rWtT4dZYe/8wYxkpLKNjNcyEAoaSiC00zQLTzJEF3dcBrs2wdzY9B+xX2n+fPoPRuOrZZ5yb8l6GrW+o6Ke+VGp3rTXCyGALGpPWFUdWagi1QPPVBKq9P4lKcOaa8VglPDyYKMDzHQ8wfKfL8m6XVMjILqmRkFwGMgRrA829IOWdsZdG7uIxILrftO1DyppQg9mT9bUg/HgHedPf0bBWlGV7UXDEFzb4/nDJVP5nqo9GqrCKqKAFUBVUdAANAJ4MptvLLSqY5AmOSRMWwRMWwRMGyRMGwRMSRAEAQBAEAQDzXZN/7X9sX4V54cDadhyMO08kqvPv1Hw1JA+Ar8TOlrw/6lYQrQ21KS1ZLi48H6/wDtyKV8kscGelTmi4GAW2mSILTTJAtPM0QZe6Ca023aaG7KyGPmK27FW+a0qfgZ9O0TS+HZUovlnx2+pp1HmTN7PRMCGUMCCNQQQQe8HugHG7GBSlamJLUF8Zi3VjSxr4z/AEgob7QnzTSdH4F3Uh15XY9q8zcg8xRsVM0MmZdUyMg5DanpQ2ViWW0WXWNbS712IlNh0dCQygkAHmCOs9ejoS8rRjOMVhrKy1uZW6kUabam9O2NqVWjY+Bdi1Ct29bytEusAUnhqU8uI9ARxcz1XrNujZWNrOLuqqk8/THal2vku7vMXKUvpRjegTaWPZRk0cIGb2na32ElrMms+65J5+ySQR09oHqZZ0lpVY1ITz8mMJcE+Xf+bhRawerTl8lwkZAkZBExbJExbBExyBIJEAQBAEAQBAEA4H01Z2NVstqshFstucLiKeTJYOtwI5jhBPx4gD1nQdG6Nad4pU3hJfN2cu9+/AqrNau00O6O8G28DCxrsvDsz8KysPW9R4suis+7xAc2GgDDXuI9odBv6QstHXNxOFKoqc09qf0t9XLk+vhxMISmltWUdDR6WtktyssvobXRktofiQ94PBqOU86XRu+X0pSXNNeuDP40TtmniIsLTTJAw9o5PY1WW6FjWjOFHVyBqFHmToPnNi3outVjTW+TS8TFvCydJsfD9WxqMfXiNVNdZfvcqoBY+ZOp+c+sKKikluRomZJAgHKbQr7DNsH0cmtcheZ52VharR5Dh9XPmS047pRbYlCuuPyvzXr4GxRe9F5TOSyXl1TIyCpK114uFeI9W0Gp+cObxjJOC7rMcg8F38wLt3NsV7UwhpRe7WqvPg4j+/Y7eR1JHgG5e7O60XWp6TsXbVfqisdfVJdn/O81ZpwllHs+7m3KdpY1eZjNqlg5qdOKtx71bDuYH/r0nG3ltUtarpVN6+65o2IyUllGzmrkyEjIIkZAkEiAIAgCAIAgCAIBj7RzqsWmzIvcV1VKXsc9AB+s92neZZRpTrTVOCy3sRDeFlngtDXb3baBcMuHVoSn8TjKfd1H03Pf4t4Cd9JU9C6Pwts395P0X5tZq7akz6ARAoCqAFUAKANAAOgE+fNtvLNst21qxBZVJHQkAkTKMmtzIIYwgWmMzQMU1dvkY2P1Bs9Yt6jSvHKsP700DTvBadH0btviXTqPdBfd7F6vuKa0sRwdhO9NUQBANLvVil6BfWC1mK4yEVdSXUAi2sAdSa2cAfW4fCaWkLRXVvOlxe7tW785GUJarya+mwMAykMrAMrDmGB5gjyny6UWnhm6X1MwZJcUzFguAzEGp3q3fp2riWYd45N7Vb6atVYPdsXzGvzBI75t2N7UtKyqw4b1zXFfnaRKKksHg27228zdXaFmPkITXxAZFAPs2r9G6onv05g9/Q6d3e3drb6YtlUpvbwfJ8n6+K69WMnTlhn0Fsba1GfQmTi2CypxyI6g96sO5h4GfPbm2q29R06qw1+eBtpprKM6UEiAIAgCAIAgCAIAgFnNy68et7r3WuqtSzu50VQO8mZ06c6klCCy3uRDeD5+3+3zv2/kpgYCv6t2gWmocnybO6xx3DwB6DmfL6DorRdLRtJ167Wtja+EVyXrz3Lr1Jzc3hHsHo+3STY2ItPstkWaPlWj6T6clB68K6kD5nlrOP0tpKV9Xc/7Vsiurn2vj4cDZpw1UdMTPLMy2xmSILbGZoFpjMkQX906OPts0/liK6Ov7xUWAb7TtY2o6qU8J9I0JZ/prWOfql8z79y7l98mpUlmR0M9crEAQBAONFHql74fSshr8TpzqJHHUP6tmA8Ar1+c4TpHYfCrfHivlnv6pfzv7cmzRllYMxTOaZeXFMxYLimYsFwGYknLb/bl07Zo4W0ryawfV79PdP1G8UP3dR5+rorStSxqZW2L3r1XWVzgpI8K2dtPaO7Oa9ehrcEdtjvqachO5vMddGHMc/MTu61vaaWt1LeuDW9P83p+xrJyps9x3M9IGHtdVRGFOVp7WLYw4te/s26WDr05+IE4XSOhriybbWtD9y9eXlybNmFRSOtnklggCAIAgCAIAgHP71744WyU4sqzWwjWvHTRrrPD2fojl7x0E9Cw0XcXssU47OLe5fnJbTCU1HeeDb0b25+8ORXQiMEL6Y+FSSw4vrMfptp9I6ADXQDnO+sdG22jKTm3t4yfpyXVx69hqynKbwevejT0fpshPWMjhszrF0ZhzWhT+TTz8W/Ny68fpnTMr2WpDZTX3636I2KdPV2ved2TPBLS2TMkQW2MyQLbGZIGDmBrnrw6iRZkcQZlOjVULp2tw8CAyqD9axJ7WhLD9VcLWXyx2v0Xf5ZKqktVHY0UrWq11qFRFCIqjQKqjQADwAE+jGoVwBAEAQDWbwbMOVUOzIW+phbjuegcAjgbl7jAsp8mJHMAzXu7aFzRlSnuf25PuJjLDyjRYOULUD8LIdSr1tpx1Op0ettOWoII5cvDWfMLq2nb1ZUp71+ZXUzdi8rKMsGarMi4pmLBcBmIKwZBJpN6t1sXa1XY5depGvZXLoLaSepVvkOR5HQcpu2OkK9lPXpPtXB9v5kxlBSW08E3w9Hedsgm1Qb8ZTxLlUqda9OetijnX068x05zv9H6btr1ar+WX7Xx7Hx8+o1J03Ey92vSxtHBC13FcykcuG4ntQPAWjn+kGlV70ctLjMofJLq3eHtgmNaSPS9i+l7ZmToL2txXOg0tQsmvk6a8vMgTmLno1eUtsEprqe3wePtkuVaLOx2ftvEyhrjZOPd/V21uR5EA8p49W0r0f8AchJdqaLFJPcZ81zIQDEztqY+MOLIvopHjbalY/tGW0rerVeKcG+xNkNpbzkds+lbZWLqEtfJcfQx0LD9NtF0+BM9i36O31bfHVX+T9FllbrRR5xvJ6Yc7K4q8NUw6zy4l/GXn7ZGi93QajxnSWfRi2pYlWeu/BeHu+4plWb3HP7s7nbQ23abED9mza25t5bgJ15niPOxuXQa+ek9C90na2ENV4zwit/hwXb3GEYSme87l7j4mxk/EjtMhl0tynA7RvFV+ouo6DwGpM4HSWlq99L59keEVu7+b6/DBtwpqJ05M8wzKCZJBbYzJAoJmSBjZWQtSNY54UQFmPgB+uW06cqklCKy3sRDeDY7sbPdFfKvUrfkcJNbaE49Q17Ojly1GpZuvtM3MgCfTdG2MbOgqa372+b9luRpTlrPJvJvmIgCAIAgCAczvFs80O2fQjMCF9dpQEtYqjQZCKPesQAAgc2QADUqqnxdM6L/AFtPWh9cd3WuXt19rLKc9Vlui5XVXRgysAyspBVlI1BBHUGfO5RcW01tRtl4GYElamYgrBkYBWDMSSYBxW8vox2btAtYKzjXHmbcfRAx8WT3T15kAE+M9qy0/eW2I51o8pej3+nUVSpRZ5rtr0M7Qp1OJZTlKOg17C0/ZY8P9qdNbdKbWpsqpwfivFbfsUuhJbjkc/dDaWMSLsHKGnVlqd0/SUEffPYpaTs6v0VY+KT8HtK3CS4GuTLyMf2Fsvq06oHdNPlrNh06VT5mk+5MjLRL7RybfYa699eXCbLG1+WsKhRhtUUu5DLMvC3W2hkECnCyn16MKLAvzYjQfnlNXSFrT+upFd68iVCT4HWbH9D207yDkdjiprz7RxZZp4hU1HyJE8m46TWdP/bzN9SwvF+zLFRk956Nu36JdnYfC+QGzLRpzuAFIPlUORHkxac3edJLuvmNP5F1b/H2wWxoxW875ECgKoAUAAADQADuAnPttvLLiSYBQTMsEFBMnAKCZkC2xmSILWxMT1+xclx+5KXDYwPTKtU8sjTvrU+4T7zDiHIKx7vQOiXbx+PVXztbF+1P1f2Wzi0a1WpnYjrZ0hSIAgCAIAgCAIByu1dmnDZr6FLYzEvdSoJbHYnVra1HVCdSyjodSO8TnNNaG/Up1qK+fiv3fz5l1OpjYxTaGAZSGVgGVlIIYHmCCOonCSi08M2S6DMMElYaRgFYMxwCoNIwCrWRgkmAIBBAPUaxkAKB0AHwjLYJgCARrGAUlpOCCkmTgFBaZYBSTJwC2zTJIgx8HDO0T3jCB9t+nrn8hP5rxb6XQctSex0JoTGLi4X/AGx9X6LvNepU4I69VAAAAAA0AHIADunXFBMAQBAEAQBAEAQBAOZ2jsN6Ge/BXiRiXtwtQoLHmbKCeSMe9DorHn7J1LeHpXQtO8WvD5Z8+D7ffz4WwqOOx7jHxMtLV4kJOh4WBDK6MOqOrc1Yd6kAicFcW9ShN06iw1+fjNlNPajIBlGDIrBkYBUGmOAVBowCdZGATxSMAcUYA4owBxRgEcUnAILScApLRgFJaZYBQTJwCzkZC1qXsYKq9WY6ASynTlUkowWW9yRDeBhbIfO0fJV6sXqMZgVtyh3dsOqV9/Z+83INoNUPb6J0DGhircbZcFwXu/suGd5rVKudiOrVQAAAAANAByAHhOlKSYAgCAIAgCAIAgCAIAgGp2tsKvIbtkY0ZIAUXoAS6g6hLFPKxOvI8xqeEqTrNS7sqN3DUqxzyfFdj/FzMoycdxosi6zFPDmoKxroMlCWxn58tWPOo9OT6DU6BmnFX/R+vb5lT+ePVvXavVfY2I1U95lhp4GC0qDSMElQMjAJ4pGATxRgDijAHFGAOKMAjijAIJk4BSWk4BSWk4IMNcprmNWGnrFgJVmDcNFRHdZboQD01VQzcx7PfPZsNCXF1iWNWPN+i4+XWVyqKJudmbvrW635LesXqdayV4asckafik7jpr7ZJbmeYB0nbWOjaFnHFNbeLe9+y6ka8puW83c9AwEAQBAEAQBAEAQBAEAQBAEAgjXkeYPUeMA0OTuwg1bCc4rc/wAWq9pik+dJI4R3/iymveZ5t5om1uts44fNbH/PfkzjUlHca+9MrH17fHZ0Gp7bFJuGg7zXoLAT4KH+M5i66M14baMlJctz9vui6NZcSjG2jVaxSuxTYvvVa8Nqf0kPtL8xPBr2lag8VYOPavUtUk9xlcU18Ek8UjAJ4owSOKMAjijBBHFJwDGy8+qnTtrK6+I6KHYKXPgoPNj5CXUberWeKcXJ9SyQ2lvFLZF/8GxrCDr+NyNcWoaHwYdofLRND4z3Lbo3dVNtVqC8X4L1aK3WitxsMfdnj55txu/mKwaMf4MAS1nLkQzcJ+qJ01noS0tsPV1pc5bfBbl59ZTKpJm+opWtVrrVURQFVFAVVA6AAcgJ65WVwBAEAQBAEAQBAEAQBAEAQBAEAQBAEAxs7Z9GSvBkU1XKDqFtrWwA+IDDrHUDWvuvj8zU2RST/F5FpRfhW5KD5LNCrouzq/VSj3LHlgyU5LiWf2uWr7mba39dTQ/+GqTRn0cspbk12P3yZ/GkWP2Aze7MxNPPBu1/OMn/AITXfRe14Tl9vYn40h+wGd/reGP9xuP/ADMLovbcZy+3sPjMvLu7cw0szGHnRRUh/vOOXR6N2Ud+s+1+yRHxpF1N1qTp21uVcR3te9QPxWnhU/AjSb1LRNlT2xpLv2+eTF1JPibHA2Vj42px6Kai3N2rrVWc+LEDVj8Z6EUorC2IwMySBAEAQBAEAQBAEAQBAEAQBAEAQBAEAQBAEAQBAEAQBAEAQBAEAQBAEAQBAEAQBAEAQD/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8" descr="data:image/jpeg;base64,/9j/4AAQSkZJRgABAQAAAQABAAD/2wCEAAkGBhMSDw8UERQUFBIVEA8XFBUQDg8QFBYPFBQVFBUQFRcXGyYeGRkpGRUXIDIsIycpLCwsFR4xNjAqNTIrLCkBCQoKDgwOGg8PGjUkHyQ1KSwtLDUsKTQtLiwsNSwwLy8pNCkpLC0pKiwpLCkpLCosNSwpLiwsLS0yNSkqLywsLP/AABEIAJ0AnQMBIgACEQEDEQH/xAAbAAEAAgMBAQAAAAAAAAAAAAAABAYCAwUHAf/EADsQAAICAAMFBAcHAgcBAAAAAAABAgMEESEFBhIxURNBcYEHIkJSYZGhFDIzcoKxwWLhQ1N0kqKy0RX/xAAaAQEAAgMBAAAAAAAAAAAAAAAAAwQBBQYC/8QAMREAAgECBAIHBwUAAAAAAAAAAAECAxEEEiExBUETIlFhgZGhFDNSccHR8TJCkuHi/9oADAMBAAIRAxEAPwD3EAAAAAAAAAAAAAAAAAAAAAAAAAAAAAAAAAAAAAAAAAAGqzERjzkl4tI1f/Sr95fJkM69OGkpJeKPSi3siUCNHaFb9peen7m+Ms1pr4HqFWE/0tPxMNNbmQAJDAAAAAAAAAAAAAAAAAZzsfj2nwQ+93vp/cgr14UIZpfn5HqMXJ2Ruxe0Iw05y6L+Tnzvsn38K6J5fXmfIUpavmfLLvkaDEYmpU1qPKvhX1ZbhBLbUw7CK58z48jW7TF2GnnWprSKROovmZvI+J5POLafweRg5GJWlW1uj2onRo2tJaT1XVaP+51KLlJZxeaK0bKMRKDzj5rufibXB8anTeWtrHt5r7leph09YlmBGwmMU45rzXRkk7CE4zipRd0yi1bRgAHowAAAAAAAAARMfi+COn3novHqc+mvhWb5/wA9T7fZx2vpHReXP6mGIsOaxWIU5uo9o6L6suQhZW7TXfcR3I5W9G3PsmExGI4ePs4pqOeWbclFJvpqQtzN86to0OcFwWQaVlbebi3ykn3xeuvwyNDVVatB1rdW9rlmLjF5eZYQDTjK5SrsUHwzdc1GT7puLSl8ygld2JXscXHb5UwsnXWpXTg8rHCVddVcvdsuskoKXwTbOts/HRtrU4uLT58FtdqT6cUG0yvbtej6jD1Vq9RxFyWblauOEZy1l2cJaLXm2uJ95YsNs2qtuVddcJNZSddca81zSfClmW6/s66tK77+3128COOfdkkAFMkFeMdUlJea6x6FmpuUoprVNJrwZU8VHOL8DfuftPi7SqXODzj+R8/k/wBzq+BYl2dJ+BSxMP3FpAB1BSAAAAAABrvs4YyfRNmwjbQ/Cn4EdWWWEn3MyldnKoeUW+9/uaLpG1P1UR7HqcNiJ2ppGzitSBtrZccThr6JaK2uUM+ja9WXlLJ+R4v6M3bg9tfZ7E4ymrarIvTVRc4y+Osc14nujRHls6p2xtdcHdGLirHCPGovnFS55EeEx3Q0p0ZK8ZLyYnTzSUlyJIANaTAAAyCt7f3vWCxNMcTHhw1yyhfFyfBcn60bI+7llk18dCyFQ9IeyVi4YHC8nbjE3JZZxpqrnK2a8ml5ot4OMJ1VGotNb93f4EVRtRuty1RsUoKUWpRkk04tOLT5NNc0cDZeN7LadS7ptwf6lp9UiZu9u1Vgq5Qolb2baahbb2kYvLVw0WWff3Fb2ziOHHUNc1dV/wB0jZcKyxxPUd15EVa7hqeyxZ9MK3ojM7Y1wAAAAAAI20FnVZ+V/TUkmFkM00+TTXkzxUjmi49plOzK/noaZGS5NPms0/FaFd2rvjXTtDCYPLOy/Nyk3koRylweMpSjlkcDOlOo8kVqr+htFJLVnfAQNaSgAAyAA2DB8OHsp/aMVdiedcFLD4d90lGXFfcvg7EorqqzDau0JX2SwmGk1LRYm6PKip864v8Az5LNJeyvWeR28LhY11whXFRhCMYxiuSilkkWrdFDXeXov75d1+4jvmfyM7Hkn4Hm20LO02lTFd+IqX/NP9kXvbWMVdM2+hRdw8M8RtauXNV8dsvLSP1ZuuB0W5OZBiZaWPcq+RkfIn068oAAAAAAAAAFe2pVwXZ+zZqunaL70fNa+TKdtT0f4bE42zE4jinnTXCMOKcOCUf8RSi088ssuh6PtLAK2txbyfOMlzjNaqS8ys02vOUJrhthkpx8eU49Yvu+RynFaFXDTdei7J6O3L8l2hJTWWRyI04vDfcbxlK9mycYYqC6RseUbkv6uGXxZuwe9mGnLgdnZW99WJg8PZn+WeWf6W0djIjY/ZtV8OC6uFsfdthGa8s1p5Gg6SE/eLxWnmtn6FrK1sSVqs1quq1XzHl9GVh+jvBp51q6n/T4zEVryXE0j5L0d4aX4k8VauluPva88mhkofG/4/6MXn2ep0drb2YTDfjXwUu6EX2ljfRQhnLM5ccVjMdpXGeBwr522Jfa7I9K4cqk/elm+h19lbsYXDa0UV1y95Qzn/vlnL6nTPXS0qfu1d9r+i282xllLci7L2XXh6o10xUYLPlm25PnOTespPvbJU55LU+SnlqVDeveyNcXCDzk9NOrMUaM8TU01fNmZSUEcnfrb/E+zi/F59xbfRBsB14eeImspXNcOfdUuS/k8+3R3bntDFet+FGSdsu7rwI9/wANh4whGMVlGKSSXckd5gsMqFNRRq6k87ubgAXTwAAAAAAAAADk7c2J2yUoS4LoZ8E8s9HzhJe1B9DrA8yipJxkroynYocdquNnZXx7K73W/Vn/AFVS5SXw5kmOOj1LLtXY9WIg4XQUo/Fap9U+5lH2ruPiqs3hrO1guVdzfGl0jNa/PM5zEcCi3movw+xahiXtI7KuT7zLjXU8+xeOxVLytpuh4RVkfHNa/Qg2b3We9JeNdi/g1r4LWTJvaYnpkr0u9EDHbwVVrWS+Z5rfvDdPROx/CNc/5yGF3bxuJfqUz19qzNL5L/0s0eBtvrs8SxS5HT29vzKecatF3v4HK3d3Xv2hb6uarz9ex55ZdIl33e9DyTjPGT42teCOkU/2PScFgIVQUK4qMVySWR0WHwdOgrRRUnUctyHu9u/VhKY1VLJJavvb6s6oBcPAAAAAAAAAAAAAAAAAABhOtPmk/FJkaeyaXzrg/wBESYACLXsyqPKuC8IRJCglyXyMgAfD6AAAAAAAAAAAAAAAAAAAAAAAAAAAAAAAAAAAAAAAAAf/2Q=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0" descr="data:image/jpeg;base64,/9j/4AAQSkZJRgABAQAAAQABAAD/2wCEAAkGBhMSDw8UERQUFBIVEA8XFBUQDg8QFBYPFBQVFBUQFRcXGyYeGRkpGRUXIDIsIycpLCwsFR4xNjAqNTIrLCkBCQoKDgwOGg8PGjUkHyQ1KSwtLDUsKTQtLiwsNSwwLy8pNCkpLC0pKiwpLCkpLCosNSwpLiwsLS0yNSkqLywsLP/AABEIAJ0AnQMBIgACEQEDEQH/xAAbAAEAAgMBAQAAAAAAAAAAAAAABAYCAwUHAf/EADsQAAICAAMFBAcHAgcBAAAAAAABAgMEESEFBhIxURNBcYEHIkJSYZGhFDIzcoKxwWLhQ1N0kqKy0RX/xAAaAQEAAgMBAAAAAAAAAAAAAAAAAwQBBQYC/8QAMREAAgECBAIHBwUAAAAAAAAAAAECAxEEEiExBUETIlFhgZGhFDNSccHR8TJCkuHi/9oADAMBAAIRAxEAPwD3EAAAAAAAAAAAAAAAAAAAAAAAAAAAAAAAAAAAAAAAAAAGqzERjzkl4tI1f/Sr95fJkM69OGkpJeKPSi3siUCNHaFb9peen7m+Ms1pr4HqFWE/0tPxMNNbmQAJDAAAAAAAAAAAAAAAAAZzsfj2nwQ+93vp/cgr14UIZpfn5HqMXJ2Ruxe0Iw05y6L+Tnzvsn38K6J5fXmfIUpavmfLLvkaDEYmpU1qPKvhX1ZbhBLbUw7CK58z48jW7TF2GnnWprSKROovmZvI+J5POLafweRg5GJWlW1uj2onRo2tJaT1XVaP+51KLlJZxeaK0bKMRKDzj5rufibXB8anTeWtrHt5r7leph09YlmBGwmMU45rzXRkk7CE4zipRd0yi1bRgAHowAAAAAAAAARMfi+COn3novHqc+mvhWb5/wA9T7fZx2vpHReXP6mGIsOaxWIU5uo9o6L6suQhZW7TXfcR3I5W9G3PsmExGI4ePs4pqOeWbclFJvpqQtzN86to0OcFwWQaVlbebi3ykn3xeuvwyNDVVatB1rdW9rlmLjF5eZYQDTjK5SrsUHwzdc1GT7puLSl8ygld2JXscXHb5UwsnXWpXTg8rHCVddVcvdsuskoKXwTbOts/HRtrU4uLT58FtdqT6cUG0yvbtej6jD1Vq9RxFyWblauOEZy1l2cJaLXm2uJ95YsNs2qtuVddcJNZSddca81zSfClmW6/s66tK77+3128COOfdkkAFMkFeMdUlJea6x6FmpuUoprVNJrwZU8VHOL8DfuftPi7SqXODzj+R8/k/wBzq+BYl2dJ+BSxMP3FpAB1BSAAAAAABrvs4YyfRNmwjbQ/Cn4EdWWWEn3MyldnKoeUW+9/uaLpG1P1UR7HqcNiJ2ppGzitSBtrZccThr6JaK2uUM+ja9WXlLJ+R4v6M3bg9tfZ7E4ymrarIvTVRc4y+Osc14nujRHls6p2xtdcHdGLirHCPGovnFS55EeEx3Q0p0ZK8ZLyYnTzSUlyJIANaTAAAyCt7f3vWCxNMcTHhw1yyhfFyfBcn60bI+7llk18dCyFQ9IeyVi4YHC8nbjE3JZZxpqrnK2a8ml5ot4OMJ1VGotNb93f4EVRtRuty1RsUoKUWpRkk04tOLT5NNc0cDZeN7LadS7ptwf6lp9UiZu9u1Vgq5Qolb2baahbb2kYvLVw0WWff3Fb2ziOHHUNc1dV/wB0jZcKyxxPUd15EVa7hqeyxZ9MK3ojM7Y1wAAAAAAI20FnVZ+V/TUkmFkM00+TTXkzxUjmi49plOzK/noaZGS5NPms0/FaFd2rvjXTtDCYPLOy/Nyk3koRylweMpSjlkcDOlOo8kVqr+htFJLVnfAQNaSgAAyAA2DB8OHsp/aMVdiedcFLD4d90lGXFfcvg7EorqqzDau0JX2SwmGk1LRYm6PKip864v8Az5LNJeyvWeR28LhY11whXFRhCMYxiuSilkkWrdFDXeXov75d1+4jvmfyM7Hkn4Hm20LO02lTFd+IqX/NP9kXvbWMVdM2+hRdw8M8RtauXNV8dsvLSP1ZuuB0W5OZBiZaWPcq+RkfIn068oAAAAAAAAAFe2pVwXZ+zZqunaL70fNa+TKdtT0f4bE42zE4jinnTXCMOKcOCUf8RSi088ssuh6PtLAK2txbyfOMlzjNaqS8ys02vOUJrhthkpx8eU49Yvu+RynFaFXDTdei7J6O3L8l2hJTWWRyI04vDfcbxlK9mycYYqC6RseUbkv6uGXxZuwe9mGnLgdnZW99WJg8PZn+WeWf6W0djIjY/ZtV8OC6uFsfdthGa8s1p5Gg6SE/eLxWnmtn6FrK1sSVqs1quq1XzHl9GVh+jvBp51q6n/T4zEVryXE0j5L0d4aX4k8VauluPva88mhkofG/4/6MXn2ep0drb2YTDfjXwUu6EX2ljfRQhnLM5ccVjMdpXGeBwr522Jfa7I9K4cqk/elm+h19lbsYXDa0UV1y95Qzn/vlnL6nTPXS0qfu1d9r+i282xllLci7L2XXh6o10xUYLPlm25PnOTespPvbJU55LU+SnlqVDeveyNcXCDzk9NOrMUaM8TU01fNmZSUEcnfrb/E+zi/F59xbfRBsB14eeImspXNcOfdUuS/k8+3R3bntDFet+FGSdsu7rwI9/wANh4whGMVlGKSSXckd5gsMqFNRRq6k87ubgAXTwAAAAAAAAADk7c2J2yUoS4LoZ8E8s9HzhJe1B9DrA8yipJxkroynYocdquNnZXx7K73W/Vn/AFVS5SXw5kmOOj1LLtXY9WIg4XQUo/Fap9U+5lH2ruPiqs3hrO1guVdzfGl0jNa/PM5zEcCi3movw+xahiXtI7KuT7zLjXU8+xeOxVLytpuh4RVkfHNa/Qg2b3We9JeNdi/g1r4LWTJvaYnpkr0u9EDHbwVVrWS+Z5rfvDdPROx/CNc/5yGF3bxuJfqUz19qzNL5L/0s0eBtvrs8SxS5HT29vzKecatF3v4HK3d3Xv2hb6uarz9ex55ZdIl33e9DyTjPGT42teCOkU/2PScFgIVQUK4qMVySWR0WHwdOgrRRUnUctyHu9u/VhKY1VLJJavvb6s6oBcPAAAAAAAAAAAAAAAAAABhOtPmk/FJkaeyaXzrg/wBESYACLXsyqPKuC8IRJCglyXyMgAfD6AAAAAAAAAAAAAAAAAAAAAAAAAAAAAAAAAAAAAAAAA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898525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2" descr="data:image/jpeg;base64,/9j/4AAQSkZJRgABAQAAAQABAAD/2wCEAAkGBhMSDw8UERQUFBIVEA8XFBUQDg8QFBYPFBQVFBUQFRcXGyYeGRkpGRUXIDIsIycpLCwsFR4xNjAqNTIrLCkBCQoKDgwOGg8PGjUkHyQ1KSwtLDUsKTQtLiwsNSwwLy8pNCkpLC0pKiwpLCkpLCosNSwpLiwsLS0yNSkqLywsLP/AABEIAJ0AnQMBIgACEQEDEQH/xAAbAAEAAgMBAQAAAAAAAAAAAAAABAYCAwUHAf/EADsQAAICAAMFBAcHAgcBAAAAAAABAgMEESEFBhIxURNBcYEHIkJSYZGhFDIzcoKxwWLhQ1N0kqKy0RX/xAAaAQEAAgMBAAAAAAAAAAAAAAAAAwQBBQYC/8QAMREAAgECBAIHBwUAAAAAAAAAAAECAxEEEiExBUETIlFhgZGhFDNSccHR8TJCkuHi/9oADAMBAAIRAxEAPwD3EAAAAAAAAAAAAAAAAAAAAAAAAAAAAAAAAAAAAAAAAAAGqzERjzkl4tI1f/Sr95fJkM69OGkpJeKPSi3siUCNHaFb9peen7m+Ms1pr4HqFWE/0tPxMNNbmQAJDAAAAAAAAAAAAAAAAAZzsfj2nwQ+93vp/cgr14UIZpfn5HqMXJ2Ruxe0Iw05y6L+Tnzvsn38K6J5fXmfIUpavmfLLvkaDEYmpU1qPKvhX1ZbhBLbUw7CK58z48jW7TF2GnnWprSKROovmZvI+J5POLafweRg5GJWlW1uj2onRo2tJaT1XVaP+51KLlJZxeaK0bKMRKDzj5rufibXB8anTeWtrHt5r7leph09YlmBGwmMU45rzXRkk7CE4zipRd0yi1bRgAHowAAAAAAAAARMfi+COn3novHqc+mvhWb5/wA9T7fZx2vpHReXP6mGIsOaxWIU5uo9o6L6suQhZW7TXfcR3I5W9G3PsmExGI4ePs4pqOeWbclFJvpqQtzN86to0OcFwWQaVlbebi3ykn3xeuvwyNDVVatB1rdW9rlmLjF5eZYQDTjK5SrsUHwzdc1GT7puLSl8ygld2JXscXHb5UwsnXWpXTg8rHCVddVcvdsuskoKXwTbOts/HRtrU4uLT58FtdqT6cUG0yvbtej6jD1Vq9RxFyWblauOEZy1l2cJaLXm2uJ95YsNs2qtuVddcJNZSddca81zSfClmW6/s66tK77+3128COOfdkkAFMkFeMdUlJea6x6FmpuUoprVNJrwZU8VHOL8DfuftPi7SqXODzj+R8/k/wBzq+BYl2dJ+BSxMP3FpAB1BSAAAAAABrvs4YyfRNmwjbQ/Cn4EdWWWEn3MyldnKoeUW+9/uaLpG1P1UR7HqcNiJ2ppGzitSBtrZccThr6JaK2uUM+ja9WXlLJ+R4v6M3bg9tfZ7E4ymrarIvTVRc4y+Osc14nujRHls6p2xtdcHdGLirHCPGovnFS55EeEx3Q0p0ZK8ZLyYnTzSUlyJIANaTAAAyCt7f3vWCxNMcTHhw1yyhfFyfBcn60bI+7llk18dCyFQ9IeyVi4YHC8nbjE3JZZxpqrnK2a8ml5ot4OMJ1VGotNb93f4EVRtRuty1RsUoKUWpRkk04tOLT5NNc0cDZeN7LadS7ptwf6lp9UiZu9u1Vgq5Qolb2baahbb2kYvLVw0WWff3Fb2ziOHHUNc1dV/wB0jZcKyxxPUd15EVa7hqeyxZ9MK3ojM7Y1wAAAAAAI20FnVZ+V/TUkmFkM00+TTXkzxUjmi49plOzK/noaZGS5NPms0/FaFd2rvjXTtDCYPLOy/Nyk3koRylweMpSjlkcDOlOo8kVqr+htFJLVnfAQNaSgAAyAA2DB8OHsp/aMVdiedcFLD4d90lGXFfcvg7EorqqzDau0JX2SwmGk1LRYm6PKip864v8Az5LNJeyvWeR28LhY11whXFRhCMYxiuSilkkWrdFDXeXov75d1+4jvmfyM7Hkn4Hm20LO02lTFd+IqX/NP9kXvbWMVdM2+hRdw8M8RtauXNV8dsvLSP1ZuuB0W5OZBiZaWPcq+RkfIn068oAAAAAAAAAFe2pVwXZ+zZqunaL70fNa+TKdtT0f4bE42zE4jinnTXCMOKcOCUf8RSi088ssuh6PtLAK2txbyfOMlzjNaqS8ys02vOUJrhthkpx8eU49Yvu+RynFaFXDTdei7J6O3L8l2hJTWWRyI04vDfcbxlK9mycYYqC6RseUbkv6uGXxZuwe9mGnLgdnZW99WJg8PZn+WeWf6W0djIjY/ZtV8OC6uFsfdthGa8s1p5Gg6SE/eLxWnmtn6FrK1sSVqs1quq1XzHl9GVh+jvBp51q6n/T4zEVryXE0j5L0d4aX4k8VauluPva88mhkofG/4/6MXn2ep0drb2YTDfjXwUu6EX2ljfRQhnLM5ccVjMdpXGeBwr522Jfa7I9K4cqk/elm+h19lbsYXDa0UV1y95Qzn/vlnL6nTPXS0qfu1d9r+i282xllLci7L2XXh6o10xUYLPlm25PnOTespPvbJU55LU+SnlqVDeveyNcXCDzk9NOrMUaM8TU01fNmZSUEcnfrb/E+zi/F59xbfRBsB14eeImspXNcOfdUuS/k8+3R3bntDFet+FGSdsu7rwI9/wANh4whGMVlGKSSXckd5gsMqFNRRq6k87ubgAXTwAAAAAAAAADk7c2J2yUoS4LoZ8E8s9HzhJe1B9DrA8yipJxkroynYocdquNnZXx7K73W/Vn/AFVS5SXw5kmOOj1LLtXY9WIg4XQUo/Fap9U+5lH2ruPiqs3hrO1guVdzfGl0jNa/PM5zEcCi3movw+xahiXtI7KuT7zLjXU8+xeOxVLytpuh4RVkfHNa/Qg2b3We9JeNdi/g1r4LWTJvaYnpkr0u9EDHbwVVrWS+Z5rfvDdPROx/CNc/5yGF3bxuJfqUz19qzNL5L/0s0eBtvrs8SxS5HT29vzKecatF3v4HK3d3Xv2hb6uarz9ex55ZdIl33e9DyTjPGT42teCOkU/2PScFgIVQUK4qMVySWR0WHwdOgrRRUnUctyHu9u/VhKY1VLJJavvb6s6oBcPAAAAAAAAAAAAAAAAAABhOtPmk/FJkaeyaXzrg/wBESYACLXsyqPKuC8IRJCglyXyMgAfD6AAAAAAAAAAAAAAAAAAAAAAAAAAAAAAAAAAAAAAAAA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80975" y="-746125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4" descr="data:image/jpeg;base64,/9j/4AAQSkZJRgABAQAAAQABAAD/2wCEAAkGBhMSDw8UERQUFBIVEA8XFBUQDg8QFBYPFBQVFBUQFRcXGyYeGRkpGRUXIDIsIycpLCwsFR4xNjAqNTIrLCkBCQoKDgwOGg8PGjUkHyQ1KSwtLDUsKTQtLiwsNSwwLy8pNCkpLC0pKiwpLCkpLCosNSwpLiwsLS0yNSkqLywsLP/AABEIAJ0AnQMBIgACEQEDEQH/xAAbAAEAAgMBAQAAAAAAAAAAAAAABAYCAwUHAf/EADsQAAICAAMFBAcHAgcBAAAAAAABAgMEESEFBhIxURNBcYEHIkJSYZGhFDIzcoKxwWLhQ1N0kqKy0RX/xAAaAQEAAgMBAAAAAAAAAAAAAAAAAwQBBQYC/8QAMREAAgECBAIHBwUAAAAAAAAAAAECAxEEEiExBUETIlFhgZGhFDNSccHR8TJCkuHi/9oADAMBAAIRAxEAPwD3EAAAAAAAAAAAAAAAAAAAAAAAAAAAAAAAAAAAAAAAAAAGqzERjzkl4tI1f/Sr95fJkM69OGkpJeKPSi3siUCNHaFb9peen7m+Ms1pr4HqFWE/0tPxMNNbmQAJDAAAAAAAAAAAAAAAAAZzsfj2nwQ+93vp/cgr14UIZpfn5HqMXJ2Ruxe0Iw05y6L+Tnzvsn38K6J5fXmfIUpavmfLLvkaDEYmpU1qPKvhX1ZbhBLbUw7CK58z48jW7TF2GnnWprSKROovmZvI+J5POLafweRg5GJWlW1uj2onRo2tJaT1XVaP+51KLlJZxeaK0bKMRKDzj5rufibXB8anTeWtrHt5r7leph09YlmBGwmMU45rzXRkk7CE4zipRd0yi1bRgAHowAAAAAAAAARMfi+COn3novHqc+mvhWb5/wA9T7fZx2vpHReXP6mGIsOaxWIU5uo9o6L6suQhZW7TXfcR3I5W9G3PsmExGI4ePs4pqOeWbclFJvpqQtzN86to0OcFwWQaVlbebi3ykn3xeuvwyNDVVatB1rdW9rlmLjF5eZYQDTjK5SrsUHwzdc1GT7puLSl8ygld2JXscXHb5UwsnXWpXTg8rHCVddVcvdsuskoKXwTbOts/HRtrU4uLT58FtdqT6cUG0yvbtej6jD1Vq9RxFyWblauOEZy1l2cJaLXm2uJ95YsNs2qtuVddcJNZSddca81zSfClmW6/s66tK77+3128COOfdkkAFMkFeMdUlJea6x6FmpuUoprVNJrwZU8VHOL8DfuftPi7SqXODzj+R8/k/wBzq+BYl2dJ+BSxMP3FpAB1BSAAAAAABrvs4YyfRNmwjbQ/Cn4EdWWWEn3MyldnKoeUW+9/uaLpG1P1UR7HqcNiJ2ppGzitSBtrZccThr6JaK2uUM+ja9WXlLJ+R4v6M3bg9tfZ7E4ymrarIvTVRc4y+Osc14nujRHls6p2xtdcHdGLirHCPGovnFS55EeEx3Q0p0ZK8ZLyYnTzSUlyJIANaTAAAyCt7f3vWCxNMcTHhw1yyhfFyfBcn60bI+7llk18dCyFQ9IeyVi4YHC8nbjE3JZZxpqrnK2a8ml5ot4OMJ1VGotNb93f4EVRtRuty1RsUoKUWpRkk04tOLT5NNc0cDZeN7LadS7ptwf6lp9UiZu9u1Vgq5Qolb2baahbb2kYvLVw0WWff3Fb2ziOHHUNc1dV/wB0jZcKyxxPUd15EVa7hqeyxZ9MK3ojM7Y1wAAAAAAI20FnVZ+V/TUkmFkM00+TTXkzxUjmi49plOzK/noaZGS5NPms0/FaFd2rvjXTtDCYPLOy/Nyk3koRylweMpSjlkcDOlOo8kVqr+htFJLVnfAQNaSgAAyAA2DB8OHsp/aMVdiedcFLD4d90lGXFfcvg7EorqqzDau0JX2SwmGk1LRYm6PKip864v8Az5LNJeyvWeR28LhY11whXFRhCMYxiuSilkkWrdFDXeXov75d1+4jvmfyM7Hkn4Hm20LO02lTFd+IqX/NP9kXvbWMVdM2+hRdw8M8RtauXNV8dsvLSP1ZuuB0W5OZBiZaWPcq+RkfIn068oAAAAAAAAAFe2pVwXZ+zZqunaL70fNa+TKdtT0f4bE42zE4jinnTXCMOKcOCUf8RSi088ssuh6PtLAK2txbyfOMlzjNaqS8ys02vOUJrhthkpx8eU49Yvu+RynFaFXDTdei7J6O3L8l2hJTWWRyI04vDfcbxlK9mycYYqC6RseUbkv6uGXxZuwe9mGnLgdnZW99WJg8PZn+WeWf6W0djIjY/ZtV8OC6uFsfdthGa8s1p5Gg6SE/eLxWnmtn6FrK1sSVqs1quq1XzHl9GVh+jvBp51q6n/T4zEVryXE0j5L0d4aX4k8VauluPva88mhkofG/4/6MXn2ep0drb2YTDfjXwUu6EX2ljfRQhnLM5ccVjMdpXGeBwr522Jfa7I9K4cqk/elm+h19lbsYXDa0UV1y95Qzn/vlnL6nTPXS0qfu1d9r+i282xllLci7L2XXh6o10xUYLPlm25PnOTespPvbJU55LU+SnlqVDeveyNcXCDzk9NOrMUaM8TU01fNmZSUEcnfrb/E+zi/F59xbfRBsB14eeImspXNcOfdUuS/k8+3R3bntDFet+FGSdsu7rwI9/wANh4whGMVlGKSSXckd5gsMqFNRRq6k87ubgAXTwAAAAAAAAADk7c2J2yUoS4LoZ8E8s9HzhJe1B9DrA8yipJxkroynYocdquNnZXx7K73W/Vn/AFVS5SXw5kmOOj1LLtXY9WIg4XQUo/Fap9U+5lH2ruPiqs3hrO1guVdzfGl0jNa/PM5zEcCi3movw+xahiXtI7KuT7zLjXU8+xeOxVLytpuh4RVkfHNa/Qg2b3We9JeNdi/g1r4LWTJvaYnpkr0u9EDHbwVVrWS+Z5rfvDdPROx/CNc/5yGF3bxuJfqUz19qzNL5L/0s0eBtvrs8SxS5HT29vzKecatF3v4HK3d3Xv2hb6uarz9ex55ZdIl33e9DyTjPGT42teCOkU/2PScFgIVQUK4qMVySWR0WHwdOgrRRUnUctyHu9u/VhKY1VLJJavvb6s6oBcPAAAAAAAAAAAAAAAAAABhOtPmk/FJkaeyaXzrg/wBESYACLXsyqPKuC8IRJCglyXyMgAfD6AAAAAAAAAAAAAAAAAAAAAAAAAAAAAAAAAAAAAAAAA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33375" y="-593725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6" descr="data:image/jpeg;base64,/9j/4AAQSkZJRgABAQAAAQABAAD/2wCEAAkGBhMSDw8UERQUFBIVEA8XFBUQDg8QFBYPFBQVFBUQFRcXGyYeGRkpGRUXIDIsIycpLCwsFR4xNjAqNTIrLCkBCQoKDgwOGg8PGjUkHyQ1KSwtLDUsKTQtLiwsNSwwLy8pNCkpLC0pKiwpLCkpLCosNSwpLiwsLS0yNSkqLywsLP/AABEIAJ0AnQMBIgACEQEDEQH/xAAbAAEAAgMBAQAAAAAAAAAAAAAABAYCAwUHAf/EADsQAAICAAMFBAcHAgcBAAAAAAABAgMEESEFBhIxURNBcYEHIkJSYZGhFDIzcoKxwWLhQ1N0kqKy0RX/xAAaAQEAAgMBAAAAAAAAAAAAAAAAAwQBBQYC/8QAMREAAgECBAIHBwUAAAAAAAAAAAECAxEEEiExBUETIlFhgZGhFDNSccHR8TJCkuHi/9oADAMBAAIRAxEAPwD3EAAAAAAAAAAAAAAAAAAAAAAAAAAAAAAAAAAAAAAAAAAGqzERjzkl4tI1f/Sr95fJkM69OGkpJeKPSi3siUCNHaFb9peen7m+Ms1pr4HqFWE/0tPxMNNbmQAJDAAAAAAAAAAAAAAAAAZzsfj2nwQ+93vp/cgr14UIZpfn5HqMXJ2Ruxe0Iw05y6L+Tnzvsn38K6J5fXmfIUpavmfLLvkaDEYmpU1qPKvhX1ZbhBLbUw7CK58z48jW7TF2GnnWprSKROovmZvI+J5POLafweRg5GJWlW1uj2onRo2tJaT1XVaP+51KLlJZxeaK0bKMRKDzj5rufibXB8anTeWtrHt5r7leph09YlmBGwmMU45rzXRkk7CE4zipRd0yi1bRgAHowAAAAAAAAARMfi+COn3novHqc+mvhWb5/wA9T7fZx2vpHReXP6mGIsOaxWIU5uo9o6L6suQhZW7TXfcR3I5W9G3PsmExGI4ePs4pqOeWbclFJvpqQtzN86to0OcFwWQaVlbebi3ykn3xeuvwyNDVVatB1rdW9rlmLjF5eZYQDTjK5SrsUHwzdc1GT7puLSl8ygld2JXscXHb5UwsnXWpXTg8rHCVddVcvdsuskoKXwTbOts/HRtrU4uLT58FtdqT6cUG0yvbtej6jD1Vq9RxFyWblauOEZy1l2cJaLXm2uJ95YsNs2qtuVddcJNZSddca81zSfClmW6/s66tK77+3128COOfdkkAFMkFeMdUlJea6x6FmpuUoprVNJrwZU8VHOL8DfuftPi7SqXODzj+R8/k/wBzq+BYl2dJ+BSxMP3FpAB1BSAAAAAABrvs4YyfRNmwjbQ/Cn4EdWWWEn3MyldnKoeUW+9/uaLpG1P1UR7HqcNiJ2ppGzitSBtrZccThr6JaK2uUM+ja9WXlLJ+R4v6M3bg9tfZ7E4ymrarIvTVRc4y+Osc14nujRHls6p2xtdcHdGLirHCPGovnFS55EeEx3Q0p0ZK8ZLyYnTzSUlyJIANaTAAAyCt7f3vWCxNMcTHhw1yyhfFyfBcn60bI+7llk18dCyFQ9IeyVi4YHC8nbjE3JZZxpqrnK2a8ml5ot4OMJ1VGotNb93f4EVRtRuty1RsUoKUWpRkk04tOLT5NNc0cDZeN7LadS7ptwf6lp9UiZu9u1Vgq5Qolb2baahbb2kYvLVw0WWff3Fb2ziOHHUNc1dV/wB0jZcKyxxPUd15EVa7hqeyxZ9MK3ojM7Y1wAAAAAAI20FnVZ+V/TUkmFkM00+TTXkzxUjmi49plOzK/noaZGS5NPms0/FaFd2rvjXTtDCYPLOy/Nyk3koRylweMpSjlkcDOlOo8kVqr+htFJLVnfAQNaSgAAyAA2DB8OHsp/aMVdiedcFLD4d90lGXFfcvg7EorqqzDau0JX2SwmGk1LRYm6PKip864v8Az5LNJeyvWeR28LhY11whXFRhCMYxiuSilkkWrdFDXeXov75d1+4jvmfyM7Hkn4Hm20LO02lTFd+IqX/NP9kXvbWMVdM2+hRdw8M8RtauXNV8dsvLSP1ZuuB0W5OZBiZaWPcq+RkfIn068oAAAAAAAAAFe2pVwXZ+zZqunaL70fNa+TKdtT0f4bE42zE4jinnTXCMOKcOCUf8RSi088ssuh6PtLAK2txbyfOMlzjNaqS8ys02vOUJrhthkpx8eU49Yvu+RynFaFXDTdei7J6O3L8l2hJTWWRyI04vDfcbxlK9mycYYqC6RseUbkv6uGXxZuwe9mGnLgdnZW99WJg8PZn+WeWf6W0djIjY/ZtV8OC6uFsfdthGa8s1p5Gg6SE/eLxWnmtn6FrK1sSVqs1quq1XzHl9GVh+jvBp51q6n/T4zEVryXE0j5L0d4aX4k8VauluPva88mhkofG/4/6MXn2ep0drb2YTDfjXwUu6EX2ljfRQhnLM5ccVjMdpXGeBwr522Jfa7I9K4cqk/elm+h19lbsYXDa0UV1y95Qzn/vlnL6nTPXS0qfu1d9r+i282xllLci7L2XXh6o10xUYLPlm25PnOTespPvbJU55LU+SnlqVDeveyNcXCDzk9NOrMUaM8TU01fNmZSUEcnfrb/E+zi/F59xbfRBsB14eeImspXNcOfdUuS/k8+3R3bntDFet+FGSdsu7rwI9/wANh4whGMVlGKSSXckd5gsMqFNRRq6k87ubgAXTwAAAAAAAAADk7c2J2yUoS4LoZ8E8s9HzhJe1B9DrA8yipJxkroynYocdquNnZXx7K73W/Vn/AFVS5SXw5kmOOj1LLtXY9WIg4XQUo/Fap9U+5lH2ruPiqs3hrO1guVdzfGl0jNa/PM5zEcCi3movw+xahiXtI7KuT7zLjXU8+xeOxVLytpuh4RVkfHNa/Qg2b3We9JeNdi/g1r4LWTJvaYnpkr0u9EDHbwVVrWS+Z5rfvDdPROx/CNc/5yGF3bxuJfqUz19qzNL5L/0s0eBtvrs8SxS5HT29vzKecatF3v4HK3d3Xv2hb6uarz9ex55ZdIl33e9DyTjPGT42teCOkU/2PScFgIVQUK4qMVySWR0WHwdOgrRRUnUctyHu9u/VhKY1VLJJavvb6s6oBcPAAAAAAAAAAAAAAAAAABhOtPmk/FJkaeyaXzrg/wBESYACLXsyqPKuC8IRJCglyXyMgAfD6AAAAAAAAAAAAAAAAAAAAAAAAAAAAAAAAAAAAAAAAA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85775" y="-441325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1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4438" y="115888"/>
            <a:ext cx="7472362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9410" y="1098730"/>
            <a:ext cx="8362950" cy="1166351"/>
          </a:xfrm>
        </p:spPr>
        <p:txBody>
          <a:bodyPr/>
          <a:lstStyle/>
          <a:p>
            <a:pPr marL="800100" indent="0" algn="just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None/>
              <a:defRPr/>
            </a:pPr>
            <a:r>
              <a:rPr lang="en-US" sz="2600" i="1" dirty="0" smtClean="0"/>
              <a:t>Is DEEP Research CONSORZIUM qualified to apply for?</a:t>
            </a:r>
            <a:endParaRPr lang="en-US" sz="2600" i="1" dirty="0"/>
          </a:p>
        </p:txBody>
      </p:sp>
      <p:sp>
        <p:nvSpPr>
          <p:cNvPr id="4" name="Freccia circolare a destra 3"/>
          <p:cNvSpPr/>
          <p:nvPr/>
        </p:nvSpPr>
        <p:spPr>
          <a:xfrm>
            <a:off x="258603" y="3593620"/>
            <a:ext cx="798314" cy="1368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798078" y="3287261"/>
            <a:ext cx="2884282" cy="19082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•</a:t>
            </a:r>
            <a:r>
              <a:rPr lang="en-US" sz="2000" dirty="0"/>
              <a:t>Excellent </a:t>
            </a:r>
            <a:r>
              <a:rPr lang="en-US" sz="2000" dirty="0" smtClean="0"/>
              <a:t>Science</a:t>
            </a:r>
          </a:p>
          <a:p>
            <a:endParaRPr lang="en-US" sz="2000" dirty="0"/>
          </a:p>
          <a:p>
            <a:r>
              <a:rPr lang="en-US" sz="2000" dirty="0"/>
              <a:t>•Industrial </a:t>
            </a:r>
            <a:r>
              <a:rPr lang="en-US" sz="2000" dirty="0" smtClean="0"/>
              <a:t>Leadership</a:t>
            </a:r>
          </a:p>
          <a:p>
            <a:endParaRPr lang="en-US" sz="2000" dirty="0"/>
          </a:p>
          <a:p>
            <a:r>
              <a:rPr lang="en-US" sz="2000" dirty="0"/>
              <a:t>•Societal Concerns </a:t>
            </a:r>
          </a:p>
          <a:p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003067" y="4581271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Health, demographic change and wellbeing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74" y="2348880"/>
            <a:ext cx="3171954" cy="173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51" t="25564" r="7127" b="1592"/>
          <a:stretch/>
        </p:blipFill>
        <p:spPr bwMode="auto">
          <a:xfrm>
            <a:off x="4606775" y="1879041"/>
            <a:ext cx="4500563" cy="32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contenuto 2"/>
          <p:cNvSpPr txBox="1">
            <a:spLocks/>
          </p:cNvSpPr>
          <p:nvPr/>
        </p:nvSpPr>
        <p:spPr bwMode="auto">
          <a:xfrm>
            <a:off x="28476" y="1062949"/>
            <a:ext cx="4464050" cy="48958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 sz="2400" dirty="0" smtClean="0"/>
          </a:p>
        </p:txBody>
      </p:sp>
      <p:sp>
        <p:nvSpPr>
          <p:cNvPr id="3" name="Rettangolo 2"/>
          <p:cNvSpPr/>
          <p:nvPr/>
        </p:nvSpPr>
        <p:spPr>
          <a:xfrm>
            <a:off x="4625031" y="5158717"/>
            <a:ext cx="4464050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16 Partners </a:t>
            </a:r>
          </a:p>
          <a:p>
            <a:pPr marL="176213" lvl="1" indent="-176213">
              <a:buFont typeface="Arial" charset="0"/>
              <a:buChar char="•"/>
              <a:defRPr/>
            </a:pPr>
            <a:r>
              <a:rPr lang="en-GB" sz="1600" dirty="0"/>
              <a:t>18 recruiting centres from 7 Countries:</a:t>
            </a:r>
          </a:p>
          <a:p>
            <a:pPr marL="625475" lvl="1" indent="-273050">
              <a:defRPr/>
            </a:pPr>
            <a:r>
              <a:rPr lang="en-GB" sz="1600" dirty="0"/>
              <a:t>EU: Cyprus, Greece, </a:t>
            </a:r>
            <a:r>
              <a:rPr lang="en-GB" sz="1600" dirty="0" smtClean="0"/>
              <a:t>Italy, (UK) </a:t>
            </a:r>
            <a:endParaRPr lang="en-GB" sz="1600" dirty="0"/>
          </a:p>
          <a:p>
            <a:pPr marL="625475" lvl="1" indent="-273050">
              <a:defRPr/>
            </a:pPr>
            <a:r>
              <a:rPr lang="en-GB" sz="1600" dirty="0"/>
              <a:t>non-EU: Albania, Egypt, </a:t>
            </a:r>
            <a:r>
              <a:rPr lang="en-GB" sz="1600" dirty="0" smtClean="0"/>
              <a:t>Tunisia</a:t>
            </a:r>
            <a:endParaRPr lang="en-GB" sz="1600" dirty="0"/>
          </a:p>
        </p:txBody>
      </p:sp>
      <p:sp>
        <p:nvSpPr>
          <p:cNvPr id="5" name="Rettangolo 4"/>
          <p:cNvSpPr/>
          <p:nvPr/>
        </p:nvSpPr>
        <p:spPr>
          <a:xfrm>
            <a:off x="4606775" y="855866"/>
            <a:ext cx="4476378" cy="1015663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en-GB" sz="2000" dirty="0">
                <a:solidFill>
                  <a:srgbClr val="FF0000"/>
                </a:solidFill>
                <a:latin typeface="+mj-lt"/>
              </a:rPr>
              <a:t>A large research-driven network covering the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GB" sz="2000" b="1" dirty="0" smtClean="0">
                <a:solidFill>
                  <a:srgbClr val="FF0000"/>
                </a:solidFill>
                <a:latin typeface="+mj-lt"/>
              </a:rPr>
              <a:t>‘area’ to which the disease belongs to</a:t>
            </a:r>
            <a:endParaRPr lang="en-GB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9829" y="1157485"/>
            <a:ext cx="3960291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DEEP is a 4-year multinational project aimed to make </a:t>
            </a:r>
            <a:r>
              <a:rPr lang="en-GB" sz="2400" dirty="0" smtClean="0">
                <a:latin typeface="+mn-lt"/>
                <a:cs typeface="+mn-cs"/>
              </a:rPr>
              <a:t>available </a:t>
            </a:r>
            <a:r>
              <a:rPr lang="en-GB" sz="2400" dirty="0">
                <a:latin typeface="+mn-lt"/>
                <a:cs typeface="+mn-cs"/>
              </a:rPr>
              <a:t>reliable treatments </a:t>
            </a:r>
            <a:r>
              <a:rPr lang="en-GB" sz="2400" dirty="0" smtClean="0">
                <a:latin typeface="+mn-lt"/>
                <a:cs typeface="+mn-cs"/>
              </a:rPr>
              <a:t>to </a:t>
            </a:r>
            <a:r>
              <a:rPr lang="en-GB" sz="2400" dirty="0">
                <a:latin typeface="+mn-lt"/>
                <a:cs typeface="+mn-cs"/>
              </a:rPr>
              <a:t>children with</a:t>
            </a:r>
            <a:r>
              <a:rPr lang="en-GB" sz="2400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endParaRPr lang="en-GB" sz="2400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FF0000"/>
                </a:solidFill>
                <a:latin typeface="+mn-lt"/>
                <a:cs typeface="+mn-cs"/>
              </a:rPr>
              <a:t> </a:t>
            </a:r>
            <a:r>
              <a:rPr lang="en-GB" sz="2400" b="1" dirty="0">
                <a:solidFill>
                  <a:srgbClr val="FF0000"/>
                </a:solidFill>
                <a:latin typeface="+mn-lt"/>
                <a:cs typeface="+mn-cs"/>
              </a:rPr>
              <a:t>beta-</a:t>
            </a:r>
            <a:r>
              <a:rPr lang="en-GB" sz="2400" b="1" dirty="0" err="1">
                <a:solidFill>
                  <a:srgbClr val="FF0000"/>
                </a:solidFill>
                <a:latin typeface="+mn-lt"/>
                <a:cs typeface="+mn-cs"/>
              </a:rPr>
              <a:t>thalassaemia</a:t>
            </a:r>
            <a:r>
              <a:rPr lang="en-GB" sz="2400" b="1" dirty="0">
                <a:solidFill>
                  <a:srgbClr val="FF0000"/>
                </a:solidFill>
                <a:latin typeface="+mn-lt"/>
                <a:cs typeface="+mn-cs"/>
              </a:rPr>
              <a:t>, sickle cell disease and other congenital </a:t>
            </a:r>
            <a:r>
              <a:rPr lang="en-GB" sz="2400" b="1" dirty="0" err="1">
                <a:solidFill>
                  <a:srgbClr val="FF0000"/>
                </a:solidFill>
                <a:latin typeface="+mn-lt"/>
                <a:cs typeface="+mn-cs"/>
              </a:rPr>
              <a:t>haemoglobinopathies</a:t>
            </a:r>
            <a:endParaRPr lang="en-GB" sz="2400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  <a:cs typeface="+mn-cs"/>
              </a:rPr>
              <a:t> </a:t>
            </a:r>
            <a:r>
              <a:rPr lang="en-GB" sz="2400" dirty="0">
                <a:latin typeface="+mn-lt"/>
                <a:cs typeface="+mn-cs"/>
              </a:rPr>
              <a:t>which represent the most severe forms of anaemia in the world </a:t>
            </a:r>
            <a:r>
              <a:rPr lang="en-GB" sz="2400" dirty="0" smtClean="0">
                <a:latin typeface="+mn-lt"/>
                <a:cs typeface="+mn-cs"/>
              </a:rPr>
              <a:t>with specific reference to the </a:t>
            </a:r>
            <a:r>
              <a:rPr lang="en-GB" sz="2400" b="1" i="1" dirty="0" smtClean="0">
                <a:solidFill>
                  <a:srgbClr val="FF0000"/>
                </a:solidFill>
                <a:latin typeface="+mn-lt"/>
                <a:cs typeface="+mn-cs"/>
              </a:rPr>
              <a:t>Mediterranean </a:t>
            </a:r>
            <a:r>
              <a:rPr lang="en-GB" sz="2400" b="1" i="1" dirty="0">
                <a:solidFill>
                  <a:srgbClr val="FF0000"/>
                </a:solidFill>
                <a:latin typeface="+mn-lt"/>
                <a:cs typeface="+mn-cs"/>
              </a:rPr>
              <a:t>Area</a:t>
            </a:r>
            <a:endParaRPr lang="en-GB" sz="2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187624" y="123081"/>
            <a:ext cx="7472362" cy="598759"/>
          </a:xfrm>
        </p:spPr>
        <p:txBody>
          <a:bodyPr/>
          <a:lstStyle/>
          <a:p>
            <a:r>
              <a:rPr lang="en-US" sz="3200" i="1" cap="small" dirty="0" smtClean="0">
                <a:solidFill>
                  <a:srgbClr val="FF0000"/>
                </a:solidFill>
              </a:rPr>
              <a:t>DEEP -</a:t>
            </a:r>
            <a:r>
              <a:rPr lang="en-US" sz="2800" i="1" cap="small" dirty="0" err="1" smtClean="0">
                <a:solidFill>
                  <a:srgbClr val="002060"/>
                </a:solidFill>
              </a:rPr>
              <a:t>DE</a:t>
            </a:r>
            <a:r>
              <a:rPr lang="en-US" sz="2800" i="1" cap="small" dirty="0" err="1" smtClean="0">
                <a:solidFill>
                  <a:srgbClr val="FF0000"/>
                </a:solidFill>
              </a:rPr>
              <a:t>feriprone</a:t>
            </a:r>
            <a:r>
              <a:rPr lang="en-US" sz="2800" i="1" cap="small" dirty="0" smtClean="0">
                <a:solidFill>
                  <a:srgbClr val="FF0000"/>
                </a:solidFill>
              </a:rPr>
              <a:t> </a:t>
            </a:r>
            <a:r>
              <a:rPr lang="en-US" sz="2800" i="1" cap="small" dirty="0" smtClean="0">
                <a:solidFill>
                  <a:srgbClr val="002060"/>
                </a:solidFill>
              </a:rPr>
              <a:t>E</a:t>
            </a:r>
            <a:r>
              <a:rPr lang="en-US" sz="2800" i="1" cap="small" dirty="0" smtClean="0">
                <a:solidFill>
                  <a:srgbClr val="FF0000"/>
                </a:solidFill>
              </a:rPr>
              <a:t>valuation in </a:t>
            </a:r>
            <a:r>
              <a:rPr lang="en-US" sz="2800" i="1" cap="small" dirty="0" err="1" smtClean="0">
                <a:solidFill>
                  <a:srgbClr val="002060"/>
                </a:solidFill>
              </a:rPr>
              <a:t>P</a:t>
            </a:r>
            <a:r>
              <a:rPr lang="en-US" sz="2800" i="1" cap="small" dirty="0" err="1" smtClean="0">
                <a:solidFill>
                  <a:srgbClr val="FF0000"/>
                </a:solidFill>
              </a:rPr>
              <a:t>aediatrics</a:t>
            </a:r>
            <a:endParaRPr lang="it-IT" sz="2800" cap="smal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64854" y="-101869"/>
            <a:ext cx="7472362" cy="846137"/>
          </a:xfrm>
        </p:spPr>
        <p:txBody>
          <a:bodyPr/>
          <a:lstStyle/>
          <a:p>
            <a:pPr>
              <a:defRPr/>
            </a:pPr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DEEP project: what’s new</a:t>
            </a:r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478832" y="744268"/>
            <a:ext cx="6648524" cy="132343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spcBef>
                <a:spcPts val="30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it-IT" sz="2000" dirty="0" err="1" smtClean="0"/>
              <a:t>Starting</a:t>
            </a:r>
            <a:r>
              <a:rPr lang="it-IT" sz="2000" dirty="0" smtClean="0"/>
              <a:t> from an </a:t>
            </a:r>
            <a:r>
              <a:rPr lang="it-IT" sz="2000" b="1" dirty="0" err="1" smtClean="0">
                <a:solidFill>
                  <a:srgbClr val="00B050"/>
                </a:solidFill>
              </a:rPr>
              <a:t>old</a:t>
            </a:r>
            <a:r>
              <a:rPr lang="it-IT" sz="2000" b="1" dirty="0" smtClean="0">
                <a:solidFill>
                  <a:srgbClr val="00B050"/>
                </a:solidFill>
              </a:rPr>
              <a:t> </a:t>
            </a:r>
            <a:r>
              <a:rPr lang="it-IT" sz="2000" b="1" dirty="0" err="1">
                <a:solidFill>
                  <a:srgbClr val="00B050"/>
                </a:solidFill>
              </a:rPr>
              <a:t>drug</a:t>
            </a:r>
            <a:r>
              <a:rPr lang="it-IT" sz="2000" dirty="0" smtClean="0"/>
              <a:t>, the </a:t>
            </a:r>
            <a:r>
              <a:rPr lang="it-IT" sz="2000" dirty="0" err="1" smtClean="0"/>
              <a:t>project</a:t>
            </a:r>
            <a:r>
              <a:rPr lang="it-IT" sz="2000" dirty="0" smtClean="0"/>
              <a:t> </a:t>
            </a:r>
            <a:r>
              <a:rPr lang="it-IT" sz="2000" dirty="0" err="1" smtClean="0"/>
              <a:t>aims</a:t>
            </a:r>
            <a:r>
              <a:rPr lang="it-IT" sz="2000" dirty="0" smtClean="0"/>
              <a:t> to </a:t>
            </a:r>
            <a:r>
              <a:rPr lang="it-IT" sz="2000" dirty="0"/>
              <a:t>perform paediatric </a:t>
            </a:r>
            <a:r>
              <a:rPr lang="it-IT" sz="2000" dirty="0" err="1"/>
              <a:t>studies</a:t>
            </a:r>
            <a:r>
              <a:rPr lang="it-IT" sz="2000" dirty="0"/>
              <a:t> </a:t>
            </a:r>
            <a:r>
              <a:rPr lang="it-IT" sz="2000" dirty="0" smtClean="0"/>
              <a:t>in </a:t>
            </a:r>
            <a:r>
              <a:rPr lang="it-IT" sz="2000" dirty="0" err="1" smtClean="0"/>
              <a:t>order</a:t>
            </a:r>
            <a:r>
              <a:rPr lang="it-IT" sz="2000" dirty="0" smtClean="0"/>
              <a:t> </a:t>
            </a:r>
            <a:r>
              <a:rPr lang="it-IT" sz="2000" dirty="0"/>
              <a:t>to develop a new liquid formulation specific for the </a:t>
            </a:r>
            <a:r>
              <a:rPr lang="it-IT" sz="2000" dirty="0" err="1"/>
              <a:t>paediatric</a:t>
            </a:r>
            <a:r>
              <a:rPr lang="it-IT" sz="2000" dirty="0"/>
              <a:t> </a:t>
            </a:r>
            <a:r>
              <a:rPr lang="it-IT" sz="2000" dirty="0" err="1" smtClean="0"/>
              <a:t>population</a:t>
            </a:r>
            <a:r>
              <a:rPr lang="it-IT" sz="2000" dirty="0" smtClean="0"/>
              <a:t> and a new </a:t>
            </a:r>
            <a:r>
              <a:rPr lang="it-IT" sz="2000" dirty="0" err="1" smtClean="0"/>
              <a:t>paediatric</a:t>
            </a:r>
            <a:r>
              <a:rPr lang="it-IT" sz="2000" dirty="0" smtClean="0"/>
              <a:t> </a:t>
            </a:r>
            <a:r>
              <a:rPr lang="it-IT" sz="2000" dirty="0" err="1" smtClean="0"/>
              <a:t>indication</a:t>
            </a:r>
            <a:endParaRPr lang="it-IT" sz="20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3449464" y="5819776"/>
            <a:ext cx="5256212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50"/>
                </a:solidFill>
              </a:rPr>
              <a:t>A new Marketing </a:t>
            </a:r>
            <a:r>
              <a:rPr lang="en-US" sz="2400" b="1" dirty="0" err="1">
                <a:solidFill>
                  <a:srgbClr val="00B050"/>
                </a:solidFill>
              </a:rPr>
              <a:t>Authorisation</a:t>
            </a:r>
            <a:r>
              <a:rPr lang="en-US" sz="2400" b="1" dirty="0">
                <a:solidFill>
                  <a:srgbClr val="00B050"/>
                </a:solidFill>
              </a:rPr>
              <a:t> (PUMA)</a:t>
            </a:r>
          </a:p>
        </p:txBody>
      </p:sp>
      <p:sp>
        <p:nvSpPr>
          <p:cNvPr id="8" name="Freccia circolare a destra 7"/>
          <p:cNvSpPr/>
          <p:nvPr/>
        </p:nvSpPr>
        <p:spPr>
          <a:xfrm>
            <a:off x="2771775" y="5661025"/>
            <a:ext cx="504825" cy="561975"/>
          </a:xfrm>
          <a:prstGeom prst="curv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3166" y="1875117"/>
            <a:ext cx="911664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2000" b="1" dirty="0" smtClean="0">
                <a:solidFill>
                  <a:srgbClr val="00B050"/>
                </a:solidFill>
                <a:latin typeface="+mn-lt"/>
                <a:cs typeface="+mn-cs"/>
              </a:rPr>
              <a:t>The Project develops </a:t>
            </a:r>
            <a:endParaRPr lang="en-GB" sz="2000" b="1" dirty="0">
              <a:solidFill>
                <a:srgbClr val="00B050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2000" b="1" dirty="0" smtClean="0">
                <a:solidFill>
                  <a:srgbClr val="00B050"/>
                </a:solidFill>
                <a:latin typeface="+mn-lt"/>
                <a:cs typeface="+mn-cs"/>
              </a:rPr>
              <a:t>around a full drug developmental Plan (PIP) approved by the European Agency-PDCO that includes:</a:t>
            </a:r>
            <a:endParaRPr lang="en-GB" sz="2000" b="1" dirty="0">
              <a:solidFill>
                <a:srgbClr val="00B050"/>
              </a:solidFill>
              <a:latin typeface="+mn-lt"/>
              <a:cs typeface="+mn-c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454151" y="35730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038" indent="-173038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200" b="1" dirty="0"/>
              <a:t>1</a:t>
            </a:r>
            <a:r>
              <a:rPr lang="en-GB" sz="2200" b="1" dirty="0" smtClean="0"/>
              <a:t> </a:t>
            </a:r>
            <a:r>
              <a:rPr lang="en-GB" sz="2200" b="1" dirty="0"/>
              <a:t>post-marketing </a:t>
            </a:r>
            <a:r>
              <a:rPr lang="en-GB" sz="2200" b="1" dirty="0" smtClean="0"/>
              <a:t>study </a:t>
            </a:r>
            <a:endParaRPr lang="en-GB" sz="2200" b="1" dirty="0"/>
          </a:p>
          <a:p>
            <a:pPr marL="536575" lvl="1" indent="-363538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n-GB" sz="1600" dirty="0" err="1" smtClean="0"/>
              <a:t>pharmacoeconomic</a:t>
            </a:r>
            <a:r>
              <a:rPr lang="en-GB" sz="1600" dirty="0" smtClean="0"/>
              <a:t> </a:t>
            </a:r>
            <a:r>
              <a:rPr lang="en-GB" sz="1600" dirty="0"/>
              <a:t>study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3166" y="2959257"/>
            <a:ext cx="4364818" cy="314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just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2000" b="1" dirty="0"/>
              <a:t>Liquid Formulation preparation</a:t>
            </a:r>
          </a:p>
          <a:p>
            <a:pPr marL="173038" indent="-173038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b="1" dirty="0"/>
              <a:t>2 Clinical Trials:</a:t>
            </a:r>
          </a:p>
          <a:p>
            <a:pPr marL="536575" lvl="1" indent="-363538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n-GB" sz="1600" dirty="0"/>
              <a:t>PK trial providing </a:t>
            </a:r>
            <a:r>
              <a:rPr lang="en-GB" sz="1600" dirty="0" smtClean="0"/>
              <a:t> appropriate dose </a:t>
            </a:r>
            <a:r>
              <a:rPr lang="en-GB" sz="1600" dirty="0"/>
              <a:t>definition (DEEP-1)</a:t>
            </a:r>
          </a:p>
          <a:p>
            <a:pPr marL="536575" lvl="1" indent="-363538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n-GB" sz="1600" dirty="0" smtClean="0"/>
              <a:t>efficacy-safety multicentre</a:t>
            </a:r>
            <a:r>
              <a:rPr lang="en-GB" sz="1600" dirty="0"/>
              <a:t>, </a:t>
            </a:r>
            <a:r>
              <a:rPr lang="en-GB" sz="1600" dirty="0" smtClean="0"/>
              <a:t>comparator controlled </a:t>
            </a:r>
            <a:r>
              <a:rPr lang="en-GB" sz="1600" dirty="0"/>
              <a:t>trial (DEEP-2</a:t>
            </a:r>
            <a:r>
              <a:rPr lang="en-GB" sz="1600" dirty="0" smtClean="0"/>
              <a:t>)</a:t>
            </a:r>
          </a:p>
          <a:p>
            <a:pPr marL="536575" lvl="1" indent="-363538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n-US" sz="1600" dirty="0"/>
              <a:t>long-term safety non-interventional study (DEEP-3)</a:t>
            </a:r>
          </a:p>
          <a:p>
            <a:pPr marL="536575" lvl="1" indent="-363538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24744"/>
            <a:ext cx="8579296" cy="2736304"/>
          </a:xfrm>
        </p:spPr>
        <p:txBody>
          <a:bodyPr/>
          <a:lstStyle/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n-GB" sz="2400" dirty="0" smtClean="0"/>
              <a:t>Innovative </a:t>
            </a:r>
            <a:r>
              <a:rPr lang="en-GB" sz="2400" dirty="0"/>
              <a:t>approaches in </a:t>
            </a:r>
            <a:r>
              <a:rPr lang="en-GB" sz="2400" dirty="0" smtClean="0"/>
              <a:t>CTs: </a:t>
            </a:r>
            <a:r>
              <a:rPr lang="en-US" sz="2400" b="1" i="1" dirty="0" smtClean="0"/>
              <a:t>DEEP-1</a:t>
            </a:r>
            <a:r>
              <a:rPr lang="en-US" sz="2400" i="1" dirty="0" smtClean="0"/>
              <a:t> </a:t>
            </a:r>
            <a:r>
              <a:rPr lang="en-US" sz="2400" b="1" dirty="0">
                <a:solidFill>
                  <a:srgbClr val="0070C0"/>
                </a:solidFill>
              </a:rPr>
              <a:t>PK modeling/simulation </a:t>
            </a:r>
            <a:r>
              <a:rPr lang="en-US" sz="2400" dirty="0" smtClean="0"/>
              <a:t>study to </a:t>
            </a:r>
            <a:r>
              <a:rPr lang="en-US" sz="2400" dirty="0"/>
              <a:t>define </a:t>
            </a:r>
            <a:r>
              <a:rPr lang="en-US" sz="2400" dirty="0" smtClean="0"/>
              <a:t>drug exposure and appropriate dosage of </a:t>
            </a:r>
            <a:r>
              <a:rPr lang="en-US" sz="2400" dirty="0" err="1" smtClean="0"/>
              <a:t>deferiprone</a:t>
            </a:r>
            <a:r>
              <a:rPr lang="en-US" sz="2400" dirty="0" smtClean="0"/>
              <a:t> for children aged &lt; 6yrs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400" dirty="0" smtClean="0"/>
              <a:t>Inclusion criteria based only on number on </a:t>
            </a:r>
            <a:r>
              <a:rPr lang="en-US" sz="2400" b="1" dirty="0" err="1" smtClean="0">
                <a:solidFill>
                  <a:srgbClr val="0070C0"/>
                </a:solidFill>
              </a:rPr>
              <a:t>transfusional</a:t>
            </a:r>
            <a:r>
              <a:rPr lang="en-US" sz="2400" b="1" dirty="0" smtClean="0">
                <a:solidFill>
                  <a:srgbClr val="0070C0"/>
                </a:solidFill>
              </a:rPr>
              <a:t> Fe </a:t>
            </a:r>
            <a:r>
              <a:rPr lang="en-US" sz="2400" dirty="0" smtClean="0"/>
              <a:t>intake without </a:t>
            </a:r>
            <a:r>
              <a:rPr lang="en-US" sz="2400" b="1" dirty="0">
                <a:solidFill>
                  <a:srgbClr val="0070C0"/>
                </a:solidFill>
              </a:rPr>
              <a:t>any age </a:t>
            </a:r>
            <a:r>
              <a:rPr lang="en-US" sz="2400" b="1" dirty="0" smtClean="0">
                <a:solidFill>
                  <a:srgbClr val="0070C0"/>
                </a:solidFill>
              </a:rPr>
              <a:t>threshold</a:t>
            </a:r>
            <a:endParaRPr lang="en-US" sz="2400" b="1" dirty="0">
              <a:solidFill>
                <a:srgbClr val="0070C0"/>
              </a:solidFill>
            </a:endParaRP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n-GB" sz="2400" dirty="0" smtClean="0"/>
              <a:t>First </a:t>
            </a:r>
            <a:r>
              <a:rPr lang="en-GB" sz="2400" dirty="0"/>
              <a:t>time comparison between the </a:t>
            </a:r>
            <a:r>
              <a:rPr lang="en-GB" sz="2400" b="1" dirty="0">
                <a:solidFill>
                  <a:srgbClr val="0070C0"/>
                </a:solidFill>
              </a:rPr>
              <a:t>two oral available comparators</a:t>
            </a:r>
            <a:r>
              <a:rPr lang="en-GB" sz="2400" dirty="0" smtClean="0">
                <a:solidFill>
                  <a:srgbClr val="0070C0"/>
                </a:solidFill>
              </a:rPr>
              <a:t>: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dirty="0" err="1" smtClean="0"/>
              <a:t>deferiprone</a:t>
            </a:r>
            <a:r>
              <a:rPr lang="en-GB" sz="2400" dirty="0" smtClean="0"/>
              <a:t> </a:t>
            </a:r>
            <a:r>
              <a:rPr lang="en-GB" sz="2400" dirty="0"/>
              <a:t>vs </a:t>
            </a:r>
            <a:r>
              <a:rPr lang="en-GB" sz="2400" dirty="0" err="1" smtClean="0"/>
              <a:t>deferasirox</a:t>
            </a:r>
            <a:endParaRPr lang="en-GB" sz="2400" dirty="0" smtClean="0">
              <a:solidFill>
                <a:srgbClr val="C00000"/>
              </a:solidFill>
            </a:endParaRP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400" b="1" i="1" dirty="0" smtClean="0"/>
              <a:t>DEEP-2</a:t>
            </a:r>
            <a:r>
              <a:rPr lang="en-US" sz="2400" i="1" dirty="0"/>
              <a:t>: </a:t>
            </a:r>
            <a:r>
              <a:rPr lang="en-US" sz="2400" dirty="0" smtClean="0"/>
              <a:t>the </a:t>
            </a:r>
            <a:r>
              <a:rPr lang="en-US" sz="2400" b="1" dirty="0">
                <a:solidFill>
                  <a:srgbClr val="0070C0"/>
                </a:solidFill>
              </a:rPr>
              <a:t>larger RCT </a:t>
            </a:r>
            <a:r>
              <a:rPr lang="en-US" sz="2400" dirty="0"/>
              <a:t>in </a:t>
            </a:r>
            <a:r>
              <a:rPr lang="en-US" sz="2400" i="1" dirty="0" err="1"/>
              <a:t>paediatric</a:t>
            </a:r>
            <a:r>
              <a:rPr lang="en-US" sz="2400" i="1" dirty="0"/>
              <a:t> patients </a:t>
            </a:r>
            <a:endParaRPr lang="en-US" sz="2400" i="1" dirty="0" smtClean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400" b="1" dirty="0" smtClean="0">
                <a:solidFill>
                  <a:srgbClr val="0070C0"/>
                </a:solidFill>
              </a:rPr>
              <a:t>New, more reliable endpoint based on magnetic resonance:</a:t>
            </a:r>
            <a:endParaRPr lang="en-GB" sz="2400" dirty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endParaRPr lang="en-GB" sz="2400" dirty="0">
              <a:solidFill>
                <a:srgbClr val="C00000"/>
              </a:solidFill>
            </a:endParaRP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endParaRPr lang="en-US" sz="2400" dirty="0" smtClean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endParaRPr lang="en-US" sz="2400" dirty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endParaRPr lang="en-US" sz="2400" dirty="0" smtClean="0"/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endParaRPr lang="en-US" dirty="0"/>
          </a:p>
        </p:txBody>
      </p:sp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207740" y="4869160"/>
            <a:ext cx="8551068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indent="0" algn="just"/>
            <a:r>
              <a:rPr lang="en-US" sz="2000" dirty="0" smtClean="0">
                <a:solidFill>
                  <a:schemeClr val="bg1"/>
                </a:solidFill>
              </a:rPr>
              <a:t>Cardiac </a:t>
            </a:r>
            <a:r>
              <a:rPr lang="en-US" sz="2000" b="1" u="sng" dirty="0">
                <a:solidFill>
                  <a:srgbClr val="FFFF00"/>
                </a:solidFill>
              </a:rPr>
              <a:t>MRI T2* </a:t>
            </a:r>
            <a:r>
              <a:rPr lang="en-US" sz="2000" dirty="0">
                <a:solidFill>
                  <a:schemeClr val="bg1"/>
                </a:solidFill>
              </a:rPr>
              <a:t>included as </a:t>
            </a:r>
            <a:r>
              <a:rPr lang="en-US" sz="2000" b="1" u="sng" dirty="0">
                <a:solidFill>
                  <a:srgbClr val="FFFF00"/>
                </a:solidFill>
              </a:rPr>
              <a:t>co-primary endpoint </a:t>
            </a:r>
            <a:r>
              <a:rPr lang="en-US" sz="2000" dirty="0">
                <a:solidFill>
                  <a:schemeClr val="bg1"/>
                </a:solidFill>
              </a:rPr>
              <a:t>for children above 10 year and liver </a:t>
            </a:r>
            <a:r>
              <a:rPr lang="en-US" sz="2000" b="1" u="sng" dirty="0">
                <a:solidFill>
                  <a:srgbClr val="FFFF00"/>
                </a:solidFill>
              </a:rPr>
              <a:t>MRI-R2 </a:t>
            </a:r>
            <a:r>
              <a:rPr lang="en-US" sz="2000" dirty="0">
                <a:solidFill>
                  <a:schemeClr val="bg1"/>
                </a:solidFill>
              </a:rPr>
              <a:t>included to measure </a:t>
            </a:r>
            <a:r>
              <a:rPr lang="en-US" sz="2000" b="1" dirty="0">
                <a:solidFill>
                  <a:srgbClr val="FFFF00"/>
                </a:solidFill>
              </a:rPr>
              <a:t>LIC </a:t>
            </a:r>
            <a:r>
              <a:rPr lang="en-US" sz="2000" b="1" dirty="0" smtClean="0">
                <a:solidFill>
                  <a:srgbClr val="FFFF00"/>
                </a:solidFill>
              </a:rPr>
              <a:t>instead of liver biopsy </a:t>
            </a:r>
            <a:r>
              <a:rPr lang="en-US" sz="2000" dirty="0" smtClean="0">
                <a:solidFill>
                  <a:schemeClr val="bg1"/>
                </a:solidFill>
              </a:rPr>
              <a:t>in </a:t>
            </a:r>
            <a:r>
              <a:rPr lang="en-US" sz="2000" dirty="0">
                <a:solidFill>
                  <a:schemeClr val="bg1"/>
                </a:solidFill>
              </a:rPr>
              <a:t>all patients not requiring sedation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500188" y="214313"/>
            <a:ext cx="7320284" cy="571500"/>
          </a:xfr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The DEEP project: what’s </a:t>
            </a:r>
            <a:r>
              <a:rPr lang="en-US" sz="2800" b="1" dirty="0" smtClean="0">
                <a:solidFill>
                  <a:srgbClr val="FF0000"/>
                </a:solidFill>
              </a:rPr>
              <a:t>Innovative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4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2 9"/>
          <p:cNvCxnSpPr/>
          <p:nvPr/>
        </p:nvCxnSpPr>
        <p:spPr>
          <a:xfrm flipH="1" flipV="1">
            <a:off x="2916238" y="2565400"/>
            <a:ext cx="719137" cy="431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5042577" y="2797810"/>
            <a:ext cx="791344" cy="41790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5651500" y="4437112"/>
            <a:ext cx="3170238" cy="164352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</a:rPr>
              <a:t>Multi-ethnic population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dirty="0">
                <a:solidFill>
                  <a:schemeClr val="tx1"/>
                </a:solidFill>
              </a:rPr>
              <a:t>with different cultures and </a:t>
            </a:r>
            <a:r>
              <a:rPr lang="en-US" sz="2400" dirty="0" smtClean="0">
                <a:solidFill>
                  <a:schemeClr val="tx1"/>
                </a:solidFill>
              </a:rPr>
              <a:t>laws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388" y="1628800"/>
            <a:ext cx="2663825" cy="157003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</a:rPr>
              <a:t>Paediatric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</a:rPr>
              <a:t>population</a:t>
            </a:r>
            <a:endParaRPr lang="it-IT" sz="2400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00000"/>
                </a:solidFill>
              </a:rPr>
              <a:t>(involves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0000"/>
                </a:solidFill>
              </a:rPr>
              <a:t>children of different ages)</a:t>
            </a:r>
            <a:r>
              <a:rPr lang="en-GB" sz="2400" dirty="0"/>
              <a:t>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347864" y="2924944"/>
            <a:ext cx="1912059" cy="190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5867400" y="1340768"/>
            <a:ext cx="3094038" cy="25654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</a:rPr>
              <a:t>‘</a:t>
            </a:r>
            <a:r>
              <a:rPr lang="en-US" sz="2400" b="1" dirty="0" err="1">
                <a:solidFill>
                  <a:srgbClr val="FF0000"/>
                </a:solidFill>
              </a:rPr>
              <a:t>Registrative</a:t>
            </a:r>
            <a:r>
              <a:rPr lang="en-US" sz="2400" b="1" dirty="0">
                <a:solidFill>
                  <a:srgbClr val="FF0000"/>
                </a:solidFill>
              </a:rPr>
              <a:t>’ CTs </a:t>
            </a:r>
            <a:r>
              <a:rPr lang="en-US" sz="2400" dirty="0">
                <a:solidFill>
                  <a:schemeClr val="tx1"/>
                </a:solidFill>
              </a:rPr>
              <a:t>with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Economic burden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Ethical stringent provisions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GCP-ICH E11 </a:t>
            </a:r>
            <a:r>
              <a:rPr lang="en-US" sz="2400" dirty="0">
                <a:solidFill>
                  <a:schemeClr val="tx1"/>
                </a:solidFill>
              </a:rPr>
              <a:t>obligations</a:t>
            </a:r>
          </a:p>
        </p:txBody>
      </p:sp>
      <p:cxnSp>
        <p:nvCxnSpPr>
          <p:cNvPr id="17" name="Connettore 2 16"/>
          <p:cNvCxnSpPr/>
          <p:nvPr/>
        </p:nvCxnSpPr>
        <p:spPr>
          <a:xfrm>
            <a:off x="4932363" y="4797425"/>
            <a:ext cx="684212" cy="6477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179512" y="3717032"/>
            <a:ext cx="2879725" cy="1939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rgbClr val="FF0000"/>
                </a:solidFill>
              </a:rPr>
              <a:t>rare and disperse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population involving different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Rare Congenital </a:t>
            </a:r>
            <a:r>
              <a:rPr lang="en-US" sz="2400" dirty="0" err="1">
                <a:solidFill>
                  <a:schemeClr val="tx1"/>
                </a:solidFill>
              </a:rPr>
              <a:t>Anaemia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3132138" y="4652963"/>
            <a:ext cx="549275" cy="431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1500188" y="214313"/>
            <a:ext cx="7320284" cy="571500"/>
          </a:xfr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The DEEP </a:t>
            </a:r>
            <a:r>
              <a:rPr lang="en-US" sz="2800" b="1" dirty="0" smtClean="0">
                <a:solidFill>
                  <a:srgbClr val="FF0000"/>
                </a:solidFill>
              </a:rPr>
              <a:t>Project</a:t>
            </a:r>
            <a:r>
              <a:rPr lang="en-US" sz="2800" b="1" dirty="0">
                <a:solidFill>
                  <a:srgbClr val="FF0000"/>
                </a:solidFill>
              </a:rPr>
              <a:t>: what’s </a:t>
            </a:r>
            <a:r>
              <a:rPr lang="en-US" sz="2800" b="1" dirty="0" smtClean="0">
                <a:solidFill>
                  <a:srgbClr val="FF0000"/>
                </a:solidFill>
              </a:rPr>
              <a:t>Challenging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MC90005687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3068960"/>
            <a:ext cx="8509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Segnaposto contenuto 2"/>
          <p:cNvSpPr>
            <a:spLocks noGrp="1"/>
          </p:cNvSpPr>
          <p:nvPr>
            <p:ph idx="1"/>
          </p:nvPr>
        </p:nvSpPr>
        <p:spPr>
          <a:xfrm>
            <a:off x="684213" y="3069580"/>
            <a:ext cx="6808787" cy="1079500"/>
          </a:xfrm>
        </p:spPr>
        <p:txBody>
          <a:bodyPr/>
          <a:lstStyle/>
          <a:p>
            <a:pPr marL="457200" indent="-457200" algn="just">
              <a:lnSpc>
                <a:spcPct val="120000"/>
              </a:lnSpc>
              <a:buFont typeface="+mj-lt"/>
              <a:buAutoNum type="arabicPeriod" startAt="2"/>
            </a:pPr>
            <a:r>
              <a:rPr lang="en-GB" sz="2200" dirty="0" smtClean="0"/>
              <a:t>To implement a unique procedure and a unique CTA ‘trial submission package’</a:t>
            </a:r>
          </a:p>
        </p:txBody>
      </p:sp>
      <p:pic>
        <p:nvPicPr>
          <p:cNvPr id="12292" name="Picture 25" descr="j03463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100806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Segnaposto contenuto 2"/>
          <p:cNvSpPr txBox="1">
            <a:spLocks/>
          </p:cNvSpPr>
          <p:nvPr/>
        </p:nvSpPr>
        <p:spPr bwMode="auto">
          <a:xfrm>
            <a:off x="1331913" y="4076700"/>
            <a:ext cx="691197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Calibri" pitchFamily="34" charset="0"/>
              <a:buAutoNum type="arabicPeriod" startAt="3"/>
            </a:pPr>
            <a:r>
              <a:rPr lang="en-GB" sz="2200" dirty="0">
                <a:latin typeface="Calibri" pitchFamily="34" charset="0"/>
              </a:rPr>
              <a:t>To develop a ‘patients tailored approach’ </a:t>
            </a:r>
            <a:r>
              <a:rPr lang="en-GB" sz="2200" dirty="0" smtClean="0">
                <a:latin typeface="Calibri" pitchFamily="34" charset="0"/>
              </a:rPr>
              <a:t>involving </a:t>
            </a:r>
            <a:r>
              <a:rPr lang="en-GB" sz="2200" dirty="0">
                <a:latin typeface="Calibri" pitchFamily="34" charset="0"/>
              </a:rPr>
              <a:t>children, families and association</a:t>
            </a:r>
            <a:endParaRPr lang="it-IT" sz="2200" dirty="0"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1331640" y="1628800"/>
            <a:ext cx="7129463" cy="12969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tx1"/>
                </a:solidFill>
              </a:rPr>
              <a:t>To organize a ‘trials management plan and infrastructure’ </a:t>
            </a:r>
            <a:r>
              <a:rPr lang="en-GB" sz="2200" dirty="0" smtClean="0">
                <a:solidFill>
                  <a:schemeClr val="tx1"/>
                </a:solidFill>
              </a:rPr>
              <a:t>including SOPs, </a:t>
            </a:r>
            <a:r>
              <a:rPr lang="en-GB" sz="2200" dirty="0">
                <a:solidFill>
                  <a:schemeClr val="tx1"/>
                </a:solidFill>
              </a:rPr>
              <a:t>data management, drug management, </a:t>
            </a:r>
            <a:r>
              <a:rPr lang="en-GB" sz="2200" dirty="0" err="1">
                <a:solidFill>
                  <a:schemeClr val="tx1"/>
                </a:solidFill>
              </a:rPr>
              <a:t>pharmacovigilance</a:t>
            </a:r>
            <a:r>
              <a:rPr lang="en-GB" sz="2200" dirty="0">
                <a:solidFill>
                  <a:schemeClr val="tx1"/>
                </a:solidFill>
              </a:rPr>
              <a:t>, monitoring,  etc 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  <a:defRPr/>
            </a:pPr>
            <a:endParaRPr lang="it-IT" sz="2200" dirty="0">
              <a:solidFill>
                <a:schemeClr val="tx1"/>
              </a:solidFill>
            </a:endParaRPr>
          </a:p>
        </p:txBody>
      </p:sp>
      <p:pic>
        <p:nvPicPr>
          <p:cNvPr id="12295" name="Picture 21" descr="C:\Users\viviana\AppData\Local\Microsoft\Windows\Temporary Internet Files\Content.IE5\T9MMJWNV\MC9003556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8"/>
            <a:ext cx="10874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2616200" y="1093788"/>
            <a:ext cx="3911600" cy="46037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cap="small" dirty="0">
                <a:solidFill>
                  <a:schemeClr val="tx2">
                    <a:lumMod val="75000"/>
                  </a:schemeClr>
                </a:solidFill>
              </a:rPr>
              <a:t>The DEEP </a:t>
            </a:r>
            <a:r>
              <a:rPr lang="it-IT" sz="2400" b="1" cap="small" dirty="0" err="1">
                <a:solidFill>
                  <a:schemeClr val="tx2">
                    <a:lumMod val="75000"/>
                  </a:schemeClr>
                </a:solidFill>
              </a:rPr>
              <a:t>multisteps</a:t>
            </a:r>
            <a:r>
              <a:rPr lang="it-IT" sz="2400" b="1" cap="smal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b="1" cap="small" dirty="0" err="1">
                <a:solidFill>
                  <a:schemeClr val="tx2">
                    <a:lumMod val="75000"/>
                  </a:schemeClr>
                </a:solidFill>
              </a:rPr>
              <a:t>approach</a:t>
            </a: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7" name="Immagin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5149225"/>
            <a:ext cx="2856607" cy="80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Immagine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7800" y="5105376"/>
            <a:ext cx="1701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ccia a destra 14"/>
          <p:cNvSpPr/>
          <p:nvPr/>
        </p:nvSpPr>
        <p:spPr>
          <a:xfrm>
            <a:off x="5004048" y="5733256"/>
            <a:ext cx="1079500" cy="141287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561263" cy="865187"/>
          </a:xfr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The DEEP </a:t>
            </a:r>
            <a:r>
              <a:rPr lang="it-IT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strategy</a:t>
            </a:r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deals</a:t>
            </a:r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with COMPLEXITY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50" y="1268413"/>
            <a:ext cx="2232025" cy="2382191"/>
          </a:xfr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en-US" sz="2400" b="1" cap="small" dirty="0" smtClean="0">
                <a:solidFill>
                  <a:schemeClr val="tx2">
                    <a:lumMod val="75000"/>
                  </a:schemeClr>
                </a:solidFill>
              </a:rPr>
              <a:t>STEP 1: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400" b="1" cap="small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sz="2400" b="1" cap="small" dirty="0">
                <a:solidFill>
                  <a:schemeClr val="tx2">
                    <a:lumMod val="75000"/>
                  </a:schemeClr>
                </a:solidFill>
              </a:rPr>
              <a:t>complex </a:t>
            </a:r>
            <a:r>
              <a:rPr lang="en-US" sz="2400" b="1" cap="small" dirty="0" smtClean="0">
                <a:solidFill>
                  <a:schemeClr val="tx2">
                    <a:lumMod val="75000"/>
                  </a:schemeClr>
                </a:solidFill>
              </a:rPr>
              <a:t>(and expensive) </a:t>
            </a:r>
            <a:r>
              <a:rPr lang="en-US" sz="2400" b="1" cap="small" dirty="0" err="1" smtClean="0">
                <a:solidFill>
                  <a:schemeClr val="tx2">
                    <a:lumMod val="75000"/>
                  </a:schemeClr>
                </a:solidFill>
              </a:rPr>
              <a:t>organisational</a:t>
            </a:r>
            <a:r>
              <a:rPr lang="en-US" sz="2400" b="1" cap="sm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small" dirty="0">
                <a:solidFill>
                  <a:schemeClr val="tx2">
                    <a:lumMod val="75000"/>
                  </a:schemeClr>
                </a:solidFill>
              </a:rPr>
              <a:t>infrastructure has </a:t>
            </a:r>
            <a:r>
              <a:rPr lang="en-US" sz="2400" b="1" cap="small" dirty="0" smtClean="0">
                <a:solidFill>
                  <a:schemeClr val="tx2">
                    <a:lumMod val="75000"/>
                  </a:schemeClr>
                </a:solidFill>
              </a:rPr>
              <a:t>been </a:t>
            </a:r>
            <a:r>
              <a:rPr lang="en-US" sz="2400" b="1" cap="small" dirty="0">
                <a:solidFill>
                  <a:schemeClr val="tx2">
                    <a:lumMod val="75000"/>
                  </a:schemeClr>
                </a:solidFill>
              </a:rPr>
              <a:t>set up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333500"/>
            <a:ext cx="666908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561263" cy="865187"/>
          </a:xfr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The DEEP </a:t>
            </a:r>
            <a:r>
              <a:rPr lang="it-IT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strategy</a:t>
            </a:r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deals</a:t>
            </a:r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with DIVERSITY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41412"/>
            <a:ext cx="7632700" cy="2016125"/>
          </a:xfrm>
          <a:ln>
            <a:solidFill>
              <a:schemeClr val="accent4"/>
            </a:solidFill>
          </a:ln>
        </p:spPr>
        <p:txBody>
          <a:bodyPr anchor="ctr">
            <a:noAutofit/>
          </a:bodyPr>
          <a:lstStyle/>
          <a:p>
            <a:pPr algn="just">
              <a:defRPr/>
            </a:pPr>
            <a:r>
              <a:rPr lang="en-GB" sz="2100" dirty="0" smtClean="0"/>
              <a:t>In </a:t>
            </a:r>
            <a:r>
              <a:rPr lang="en-GB" sz="2100" b="1" dirty="0" smtClean="0">
                <a:solidFill>
                  <a:srgbClr val="74913B"/>
                </a:solidFill>
              </a:rPr>
              <a:t>EU Countries (Italy, Cyprus and Greece) </a:t>
            </a:r>
            <a:r>
              <a:rPr lang="en-GB" sz="2100" dirty="0" smtClean="0"/>
              <a:t>the Competent Authority authorisation and the Ethics Committee approval is ruled by the </a:t>
            </a:r>
            <a:r>
              <a:rPr lang="en-GB" sz="2100" b="1" dirty="0" smtClean="0">
                <a:solidFill>
                  <a:srgbClr val="74913B"/>
                </a:solidFill>
              </a:rPr>
              <a:t>Directive 2001/20/EC </a:t>
            </a:r>
            <a:r>
              <a:rPr lang="en-GB" sz="2100" dirty="0" smtClean="0"/>
              <a:t>in terms of CTA form, IMP documents, insurance, informed consent Specific rules for the paediatric population PIP, EMA 2008 recommendations, ICH-E11, </a:t>
            </a:r>
            <a:r>
              <a:rPr lang="en-GB" sz="2100" dirty="0" err="1" smtClean="0"/>
              <a:t>etc</a:t>
            </a:r>
            <a:r>
              <a:rPr lang="en-GB" sz="2100" dirty="0" smtClean="0"/>
              <a:t>)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 bwMode="auto">
          <a:xfrm>
            <a:off x="1555899" y="3849688"/>
            <a:ext cx="7200900" cy="2433637"/>
          </a:xfrm>
          <a:prstGeom prst="rect">
            <a:avLst/>
          </a:prstGeom>
          <a:noFill/>
          <a:ln>
            <a:solidFill>
              <a:srgbClr val="00B050"/>
            </a:solidFill>
          </a:ln>
          <a:extLst/>
        </p:spPr>
        <p:txBody>
          <a:bodyPr anchor="ctr">
            <a:normAutofit lnSpcReduction="10000"/>
          </a:bodyPr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GB" sz="2100" dirty="0">
                <a:latin typeface="+mn-lt"/>
                <a:cs typeface="+mn-cs"/>
              </a:rPr>
              <a:t>In Albania specific rules on CTs are lacking; </a:t>
            </a:r>
            <a:r>
              <a:rPr lang="en-GB" sz="21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 special decision </a:t>
            </a:r>
            <a:r>
              <a:rPr lang="en-GB" sz="2100" dirty="0">
                <a:latin typeface="+mn-lt"/>
                <a:cs typeface="+mn-cs"/>
              </a:rPr>
              <a:t>from the Ministry of Health is needed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GB" sz="2100" dirty="0">
                <a:latin typeface="+mn-lt"/>
                <a:cs typeface="+mn-cs"/>
              </a:rPr>
              <a:t>In Egypt the CTA is largely similar to Europe, but informed consent procedures are different </a:t>
            </a:r>
            <a:r>
              <a:rPr lang="en-GB" sz="2100" dirty="0" smtClean="0">
                <a:latin typeface="+mn-lt"/>
                <a:cs typeface="+mn-cs"/>
              </a:rPr>
              <a:t>(i.e. </a:t>
            </a:r>
            <a:r>
              <a:rPr lang="en-GB" sz="2100" dirty="0">
                <a:latin typeface="+mn-lt"/>
                <a:cs typeface="+mn-cs"/>
              </a:rPr>
              <a:t>consent from only one parent is </a:t>
            </a:r>
            <a:r>
              <a:rPr lang="en-GB" sz="2100" dirty="0" smtClean="0">
                <a:latin typeface="+mn-lt"/>
                <a:cs typeface="+mn-cs"/>
              </a:rPr>
              <a:t>accepted- 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sending samples abroad is 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regulated</a:t>
            </a:r>
            <a:r>
              <a:rPr lang="en-GB" sz="2100" dirty="0" smtClean="0">
                <a:latin typeface="+mn-lt"/>
                <a:cs typeface="+mn-cs"/>
              </a:rPr>
              <a:t>)</a:t>
            </a:r>
            <a:endParaRPr lang="en-GB" sz="210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GB" sz="2100" dirty="0">
                <a:latin typeface="+mn-lt"/>
                <a:cs typeface="+mn-cs"/>
              </a:rPr>
              <a:t>In Tunisia the Ministry of Health, the National and </a:t>
            </a:r>
            <a:r>
              <a:rPr lang="en-US" sz="2100" dirty="0">
                <a:latin typeface="+mn-lt"/>
                <a:cs typeface="+mn-cs"/>
              </a:rPr>
              <a:t>local ECs </a:t>
            </a:r>
            <a:r>
              <a:rPr lang="en-GB" sz="21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shall authorise a paediatric trial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1258888" y="42863"/>
            <a:ext cx="7507287" cy="10096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The legislative </a:t>
            </a:r>
            <a:r>
              <a:rPr lang="it-IT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context</a:t>
            </a: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it-IT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national</a:t>
            </a:r>
            <a:r>
              <a:rPr 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rules</a:t>
            </a:r>
            <a:r>
              <a:rPr 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it-IT" sz="24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in </a:t>
            </a: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DEEP </a:t>
            </a:r>
            <a:r>
              <a:rPr lang="it-IT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countries</a:t>
            </a: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C:\Dokumente und Einstellungen\botzensn\Lokale Einstellungen\Temporary Internet Files\Content.IE5\MQ035VGZ\MC900001219[1].wmf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2652713"/>
            <a:ext cx="431800" cy="28733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  <a:extLst/>
        </p:spPr>
      </p:pic>
      <p:pic>
        <p:nvPicPr>
          <p:cNvPr id="10" name="Picture 4" descr="C:\Dokumente und Einstellungen\botzensn\Lokale Einstellungen\Temporary Internet Files\Content.IE5\42WP0TWJ\MP90036266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652963"/>
            <a:ext cx="431800" cy="28892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11" name="Picture 2" descr="C:\Dokumente und Einstellungen\botzensn\Lokale Einstellungen\Temporary Internet Files\Content.IE5\MQ035VGZ\MP900362684[1]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1644650"/>
            <a:ext cx="431800" cy="287338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12" name="Picture 2" descr="C:\Dokumente und Einstellungen\botzensn\Lokale Einstellungen\Temporary Internet Files\Content.IE5\2XCAEABG\MP900362593[1]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3860800"/>
            <a:ext cx="431800" cy="28892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13" name="Picture 2" descr="C:\Dokumente und Einstellungen\botzensn\Lokale Einstellungen\Temporary Internet Files\Content.IE5\46MO3V5O\MP900362654[1]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3888" y="2149475"/>
            <a:ext cx="431800" cy="287338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14" name="Immagine 13" descr="flags_of_Tunisia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088" y="5516563"/>
            <a:ext cx="431800" cy="28892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87965" y="3319213"/>
            <a:ext cx="89222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This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‘</a:t>
            </a: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gold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standard’ </a:t>
            </a: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to be </a:t>
            </a: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applied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 </a:t>
            </a: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all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centers </a:t>
            </a: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modified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according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to the </a:t>
            </a: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national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rules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1500" y="1226765"/>
            <a:ext cx="484188" cy="242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contenuto 2"/>
          <p:cNvSpPr>
            <a:spLocks noGrp="1"/>
          </p:cNvSpPr>
          <p:nvPr>
            <p:ph idx="1"/>
          </p:nvPr>
        </p:nvSpPr>
        <p:spPr>
          <a:xfrm>
            <a:off x="250825" y="3716263"/>
            <a:ext cx="6780213" cy="50482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en-GB" sz="2400" b="1" dirty="0" smtClean="0"/>
              <a:t>BOOKLET for the younger ones (under 6 years old)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107950" y="1700213"/>
            <a:ext cx="6696075" cy="172878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68288" indent="-268288" algn="just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GB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Patient-tailored communication model:</a:t>
            </a:r>
          </a:p>
          <a:p>
            <a:pPr marL="268288" indent="-268288" algn="just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GB" sz="2200" dirty="0"/>
              <a:t>3 different BOOKLETS explaining CTs aims and procedures and what they are going to experience</a:t>
            </a:r>
          </a:p>
          <a:p>
            <a:pPr marL="268288" indent="-268288" algn="just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GB" sz="2200" dirty="0"/>
              <a:t>2 different  ASSENT FORMS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6444208" y="2997324"/>
            <a:ext cx="504825" cy="6477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asellaDiTesto 5"/>
          <p:cNvSpPr txBox="1"/>
          <p:nvPr/>
        </p:nvSpPr>
        <p:spPr>
          <a:xfrm>
            <a:off x="6748463" y="1670050"/>
            <a:ext cx="2266950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i="1" dirty="0" err="1">
                <a:solidFill>
                  <a:schemeClr val="accent2">
                    <a:lumMod val="50000"/>
                  </a:schemeClr>
                </a:solidFill>
                <a:latin typeface="+mj-lt"/>
                <a:cs typeface="+mn-cs"/>
              </a:rPr>
              <a:t>Translated</a:t>
            </a:r>
            <a:r>
              <a:rPr lang="it-IT" sz="2200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+mn-cs"/>
              </a:rPr>
              <a:t> in the </a:t>
            </a:r>
            <a:r>
              <a:rPr lang="it-IT" sz="2200" i="1" dirty="0" err="1">
                <a:solidFill>
                  <a:schemeClr val="accent2">
                    <a:lumMod val="50000"/>
                  </a:schemeClr>
                </a:solidFill>
                <a:latin typeface="+mj-lt"/>
                <a:cs typeface="+mn-cs"/>
              </a:rPr>
              <a:t>national</a:t>
            </a:r>
            <a:r>
              <a:rPr lang="it-IT" sz="2200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+mn-cs"/>
              </a:rPr>
              <a:t> </a:t>
            </a:r>
            <a:r>
              <a:rPr lang="it-IT" sz="2200" i="1" dirty="0" err="1">
                <a:solidFill>
                  <a:schemeClr val="accent2">
                    <a:lumMod val="50000"/>
                  </a:schemeClr>
                </a:solidFill>
                <a:latin typeface="+mj-lt"/>
                <a:cs typeface="+mn-cs"/>
              </a:rPr>
              <a:t>language</a:t>
            </a:r>
            <a:r>
              <a:rPr lang="it-IT" sz="2200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+mn-cs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+mn-cs"/>
              </a:rPr>
              <a:t>available in Arabic</a:t>
            </a:r>
            <a:r>
              <a:rPr lang="en-GB" sz="2200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+mn-cs"/>
              </a:rPr>
              <a:t>, Albanian, </a:t>
            </a:r>
            <a:r>
              <a:rPr lang="en-GB" sz="2200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+mn-cs"/>
              </a:rPr>
              <a:t>French, English, Italian, Greek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0254">
            <a:off x="2625725" y="4306888"/>
            <a:ext cx="2413000" cy="233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32091">
            <a:off x="209550" y="4237038"/>
            <a:ext cx="2368550" cy="2317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0638" y="4632325"/>
            <a:ext cx="3935412" cy="1901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561263" cy="865187"/>
          </a:xfr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The DEEP </a:t>
            </a:r>
            <a:r>
              <a:rPr lang="it-IT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strategy</a:t>
            </a:r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to </a:t>
            </a:r>
            <a:r>
              <a:rPr lang="it-IT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deal with </a:t>
            </a:r>
            <a:r>
              <a:rPr lang="it-IT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diversity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835150" y="1079500"/>
            <a:ext cx="6121400" cy="4619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cap="small" dirty="0">
                <a:solidFill>
                  <a:schemeClr val="tx2">
                    <a:lumMod val="75000"/>
                  </a:schemeClr>
                </a:solidFill>
              </a:rPr>
              <a:t>STEP 3: </a:t>
            </a:r>
            <a:r>
              <a:rPr lang="en-GB" sz="2400" cap="small" dirty="0">
                <a:solidFill>
                  <a:schemeClr val="tx2">
                    <a:lumMod val="75000"/>
                  </a:schemeClr>
                </a:solidFill>
              </a:rPr>
              <a:t>Patients empowerment in DEEP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ep-TMP.004-Slides-11082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BONIFAZI_DONATO-DEEP -presentazione 20131001</Template>
  <TotalTime>1862</TotalTime>
  <Words>1318</Words>
  <Application>Microsoft Office PowerPoint</Application>
  <PresentationFormat>Presentazione su schermo (4:3)</PresentationFormat>
  <Paragraphs>159</Paragraphs>
  <Slides>17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Gill Sans MT</vt:lpstr>
      <vt:lpstr>Wingdings</vt:lpstr>
      <vt:lpstr>Deep-TMP.004-Slides-110829</vt:lpstr>
      <vt:lpstr>FP7 Health Program supporting paediatric initiative: the DEEP multinational and multicultural experience</vt:lpstr>
      <vt:lpstr>DEEP -DEferiprone Evaluation in Paediatrics</vt:lpstr>
      <vt:lpstr>The DEEP project: what’s new</vt:lpstr>
      <vt:lpstr>The DEEP project: what’s Innovative</vt:lpstr>
      <vt:lpstr>The DEEP Project: what’s Challenging</vt:lpstr>
      <vt:lpstr>The DEEP strategy deals with COMPLEXITY</vt:lpstr>
      <vt:lpstr>The DEEP strategy deals with DIVERSITY</vt:lpstr>
      <vt:lpstr>Presentazione standard di PowerPoint</vt:lpstr>
      <vt:lpstr>The DEEP strategy to deal with diversity</vt:lpstr>
      <vt:lpstr>The DEEP strategy to deal with diversity</vt:lpstr>
      <vt:lpstr>The DEEP strategy to deal with diversity</vt:lpstr>
      <vt:lpstr>Recruitment and approval: the state of the art</vt:lpstr>
      <vt:lpstr>What makes DEEP project so special in the contest of FP7 Projects Framework?</vt:lpstr>
      <vt:lpstr>The DEEP project: based on scientist excellence located to European/no-European countries</vt:lpstr>
      <vt:lpstr>Presentazione standard di PowerPoint</vt:lpstr>
      <vt:lpstr>The lesson learnt from these projects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FP7 Projects in Rare Anaemias:  DEEP - Deferiprone Evaluation in Paediatrics</dc:title>
  <dc:creator>lucia ruggieri</dc:creator>
  <cp:lastModifiedBy>Adriana Ceci</cp:lastModifiedBy>
  <cp:revision>410</cp:revision>
  <dcterms:created xsi:type="dcterms:W3CDTF">2013-11-12T14:10:00Z</dcterms:created>
  <dcterms:modified xsi:type="dcterms:W3CDTF">2014-02-09T11:39:01Z</dcterms:modified>
</cp:coreProperties>
</file>